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63688" y="4653136"/>
            <a:ext cx="5184576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88031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Математическая мастерская</a:t>
            </a:r>
            <a:b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6 класс 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ru-RU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797152"/>
            <a:ext cx="5112568" cy="1273696"/>
          </a:xfrm>
        </p:spPr>
        <p:txBody>
          <a:bodyPr>
            <a:normAutofit fontScale="92500"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Светлана Александровна Ершова,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учитель математики высшей категории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МБОУ «Гимназия» г.Чусовой</a:t>
            </a:r>
            <a:endParaRPr lang="ru-RU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img-fotki.yandex.ru/get/6701/41009751.0/0_79395_4d70195f_L"/>
          <p:cNvPicPr>
            <a:picLocks noChangeAspect="1" noChangeArrowheads="1"/>
          </p:cNvPicPr>
          <p:nvPr/>
        </p:nvPicPr>
        <p:blipFill>
          <a:blip r:embed="rId2" cstate="print">
            <a:lum bright="-10000" contrast="7000"/>
          </a:blip>
          <a:srcRect/>
          <a:stretch>
            <a:fillRect/>
          </a:stretch>
        </p:blipFill>
        <p:spPr bwMode="auto">
          <a:xfrm>
            <a:off x="2555776" y="2204864"/>
            <a:ext cx="3646052" cy="2231384"/>
          </a:xfrm>
          <a:prstGeom prst="rect">
            <a:avLst/>
          </a:prstGeom>
          <a:noFill/>
          <a:ln cap="rnd"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648"/>
            <a:ext cx="8218487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Тема: </a:t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Праздники в мире математики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752"/>
            <a:ext cx="8435280" cy="5472608"/>
          </a:xfrm>
        </p:spPr>
        <p:txBody>
          <a:bodyPr>
            <a:normAutofit/>
          </a:bodyPr>
          <a:lstStyle/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Цели: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Узнать, какие существуют праздники в мире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математики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Задачи:</a:t>
            </a:r>
          </a:p>
          <a:p>
            <a:pPr marL="495300" indent="-495300">
              <a:buFont typeface="Wingdings 2" pitchFamily="18" charset="2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Познакомиться с праздником квадратного корня</a:t>
            </a:r>
          </a:p>
          <a:p>
            <a:pPr marL="495300" indent="-495300">
              <a:buFont typeface="Wingdings 2" pitchFamily="18" charset="2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Познакомиться с праздником числа </a:t>
            </a:r>
          </a:p>
          <a:p>
            <a:pPr marL="495300" indent="-495300">
              <a:buFont typeface="Wingdings 2" pitchFamily="18" charset="2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Познакомиться с праздником День Математика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Исследование проводил: </a:t>
            </a:r>
            <a:r>
              <a:rPr lang="ru-RU" sz="2400" dirty="0" smtClean="0">
                <a:latin typeface="Comic Sans MS" pitchFamily="66" charset="0"/>
              </a:rPr>
              <a:t>Сагдиев Марсель, учащийся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dirty="0" smtClean="0">
                <a:latin typeface="Comic Sans MS" pitchFamily="66" charset="0"/>
              </a:rPr>
              <a:t>6 класса</a:t>
            </a:r>
            <a:endParaRPr lang="ru-RU" sz="24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</p:txBody>
      </p:sp>
      <p:pic>
        <p:nvPicPr>
          <p:cNvPr id="9" name="Picture 2" descr="http://im4-tub-ru.yandex.net/i?id=103273474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013176"/>
            <a:ext cx="225188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89595526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5229200"/>
            <a:ext cx="1750556" cy="122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9" descr="img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4365104"/>
            <a:ext cx="2808114" cy="133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89595526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2996952"/>
            <a:ext cx="670436" cy="46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395535" y="333375"/>
            <a:ext cx="8291265" cy="86337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Тема: </a:t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Числа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великаны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Цели: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Узнать: что такое числа</a:t>
            </a:r>
            <a:r>
              <a:rPr lang="en-US" sz="2400" dirty="0" smtClean="0">
                <a:latin typeface="Comic Sans MS" pitchFamily="66" charset="0"/>
              </a:rPr>
              <a:t> -</a:t>
            </a:r>
            <a:r>
              <a:rPr lang="ru-RU" sz="2400" dirty="0" smtClean="0">
                <a:latin typeface="Comic Sans MS" pitchFamily="66" charset="0"/>
              </a:rPr>
              <a:t> великаны, где их </a:t>
            </a:r>
            <a:endParaRPr lang="en-US" sz="2400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 sz="2400" dirty="0" smtClean="0">
                <a:latin typeface="Comic Sans MS" pitchFamily="66" charset="0"/>
              </a:rPr>
              <a:t>используют люди в своей деятельности</a:t>
            </a:r>
            <a:endParaRPr lang="ru-RU" sz="2400" dirty="0" smtClean="0">
              <a:latin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Задачи: </a:t>
            </a:r>
            <a:r>
              <a:rPr lang="ru-RU" sz="2400" dirty="0" smtClean="0">
                <a:latin typeface="Comic Sans MS" pitchFamily="66" charset="0"/>
              </a:rPr>
              <a:t>Узнать о числах великанах и их</a:t>
            </a:r>
          </a:p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происхождении в природе, космосе, народном </a:t>
            </a:r>
          </a:p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хозяйстве</a:t>
            </a:r>
            <a:endParaRPr lang="ru-RU" sz="24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Исследование проводил: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Вахрушев Матвей</a:t>
            </a:r>
            <a:r>
              <a:rPr lang="ru-RU" sz="2400" b="1" dirty="0" smtClean="0">
                <a:latin typeface="Comic Sans MS" pitchFamily="66" charset="0"/>
              </a:rPr>
              <a:t>,</a:t>
            </a:r>
            <a:r>
              <a:rPr lang="ru-RU" sz="2400" dirty="0" smtClean="0">
                <a:latin typeface="Comic Sans MS" pitchFamily="66" charset="0"/>
              </a:rPr>
              <a:t> учащийся 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latin typeface="Comic Sans MS" pitchFamily="66" charset="0"/>
              </a:rPr>
              <a:t>6 класса</a:t>
            </a:r>
            <a:endParaRPr lang="ru-RU" sz="24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</p:txBody>
      </p:sp>
      <p:pic>
        <p:nvPicPr>
          <p:cNvPr id="7" name="Picture 10" descr="http://t2.gstatic.com/images?q=tbn:ANd9GcSxZkTcFDuUTcAzjZlNteJvEbsi_UC65paY0dp4ODoOGmtdRkG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036" y="4941168"/>
            <a:ext cx="2285607" cy="15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http://t2.gstatic.com/images?q=tbn:ANd9GcQLmixQ_ht53Pdyk-PoUB5izKE-LVd09d_JYBChEJArO4Py1uG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941168"/>
            <a:ext cx="2419917" cy="15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http://cs305902.vk.me/v305902241/6417/e01OIX9ezEI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0988" y="4941168"/>
            <a:ext cx="201686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18487" cy="93538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Тема: </a:t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Числа правят миром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6792"/>
            <a:ext cx="8435280" cy="511256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Цели: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Узнать, кто доказал, что числа правят миром;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Задачи: </a:t>
            </a:r>
          </a:p>
          <a:p>
            <a:pPr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1) Рассмотреть разные виды чисел</a:t>
            </a:r>
          </a:p>
          <a:p>
            <a:pPr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2) Понять как можно изображать числа точками.</a:t>
            </a:r>
            <a:endParaRPr lang="ru-RU" sz="2400" b="1" dirty="0" smtClean="0">
              <a:latin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Исследование проводил: </a:t>
            </a:r>
            <a:r>
              <a:rPr lang="ru-RU" sz="2400" dirty="0" smtClean="0">
                <a:latin typeface="Comic Sans MS" pitchFamily="66" charset="0"/>
              </a:rPr>
              <a:t>Женин Даниил, учащийся 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latin typeface="Comic Sans MS" pitchFamily="66" charset="0"/>
              </a:rPr>
              <a:t>6 класса</a:t>
            </a:r>
            <a:endParaRPr lang="ru-RU" sz="24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5085184"/>
            <a:ext cx="2709805" cy="15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g1_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5085184"/>
            <a:ext cx="2880321" cy="150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864095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Рефлексия</a:t>
            </a:r>
            <a:r>
              <a:rPr lang="ru-RU" b="1" dirty="0" smtClean="0">
                <a:latin typeface="Comic Sans MS" pitchFamily="66" charset="0"/>
              </a:rPr>
              <a:t/>
            </a:r>
            <a:br>
              <a:rPr lang="ru-RU" b="1" dirty="0" smtClean="0">
                <a:latin typeface="Comic Sans MS" pitchFamily="66" charset="0"/>
              </a:rPr>
            </a:b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848872" cy="350594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Какие были сложности в работе?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Какой материал показался наиболее интересным?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Чьи исследования оказались завершенными?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7728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Тема: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Юные исследователи </a:t>
            </a:r>
            <a:b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«Занимательное и интересное </a:t>
            </a:r>
            <a:b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о математических объектах»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Цель</a:t>
            </a:r>
            <a:r>
              <a:rPr lang="ru-RU" sz="2000" dirty="0" smtClean="0">
                <a:latin typeface="Comic Sans MS" pitchFamily="66" charset="0"/>
              </a:rPr>
              <a:t>: обсуждение  исследовательских работ, представленных   </a:t>
            </a: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 учащимися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Задача:</a:t>
            </a:r>
            <a:r>
              <a:rPr lang="ru-RU" sz="2000" dirty="0" smtClean="0">
                <a:latin typeface="Comic Sans MS" pitchFamily="66" charset="0"/>
              </a:rPr>
              <a:t> рассмотреть основные этапы исследовательской работы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Формируемые УУД</a:t>
            </a:r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Личностные</a:t>
            </a:r>
            <a:r>
              <a:rPr lang="ru-RU" sz="2000" b="1" dirty="0" smtClean="0">
                <a:latin typeface="Comic Sans MS" pitchFamily="66" charset="0"/>
              </a:rPr>
              <a:t>:</a:t>
            </a:r>
            <a:r>
              <a:rPr lang="ru-RU" sz="2000" dirty="0" smtClean="0">
                <a:latin typeface="Comic Sans MS" pitchFamily="66" charset="0"/>
              </a:rPr>
              <a:t> умение самостоятельно определять цели, задачи, выдвигать гипотезы, формулировать тему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Регулятивные</a:t>
            </a:r>
            <a:r>
              <a:rPr lang="ru-RU" sz="2000" dirty="0" smtClean="0">
                <a:latin typeface="Comic Sans MS" pitchFamily="66" charset="0"/>
              </a:rPr>
              <a:t>: владение основами самоконтроля, самооценки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Познавательные</a:t>
            </a:r>
            <a:r>
              <a:rPr lang="ru-RU" sz="2000" b="1" dirty="0" smtClean="0">
                <a:latin typeface="Comic Sans MS" pitchFamily="66" charset="0"/>
              </a:rPr>
              <a:t>:</a:t>
            </a:r>
            <a:r>
              <a:rPr lang="ru-RU" sz="2000" dirty="0" smtClean="0">
                <a:latin typeface="Comic Sans MS" pitchFamily="66" charset="0"/>
              </a:rPr>
              <a:t> формирование знаний по выбранной теме, умение определять понятия, создавать обобщения, формирование информационной  культуры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Коммуникативные</a:t>
            </a:r>
            <a:r>
              <a:rPr lang="ru-RU" sz="2000" dirty="0" smtClean="0">
                <a:latin typeface="Comic Sans MS" pitchFamily="66" charset="0"/>
              </a:rPr>
              <a:t>: умение организовывать учебное сотрудничество и совместную деятельность с учителем и сверстниками; работать индивидуально и в группе</a:t>
            </a:r>
          </a:p>
          <a:p>
            <a:pPr>
              <a:buNone/>
            </a:pP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051720" y="3140968"/>
            <a:ext cx="5328592" cy="158417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Comic Sans MS" pitchFamily="66" charset="0"/>
              </a:rPr>
              <a:t>Актуализация знаний</a:t>
            </a:r>
            <a:endParaRPr lang="ru-RU" sz="4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Беседа с учащимися. «Математика – это … Почему?»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23528" y="1772816"/>
            <a:ext cx="4572000" cy="1224136"/>
            <a:chOff x="1259632" y="2852936"/>
            <a:chExt cx="4572000" cy="122413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259632" y="2852936"/>
              <a:ext cx="4536504" cy="122413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59632" y="2852936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buNone/>
              </a:pPr>
              <a:r>
                <a:rPr lang="ru-RU" b="1" dirty="0" smtClean="0"/>
                <a:t>Математика – это искусство</a:t>
              </a:r>
              <a:r>
                <a:rPr lang="ru-RU" dirty="0" smtClean="0"/>
                <a:t>, занимающееся </a:t>
              </a:r>
            </a:p>
            <a:p>
              <a:pPr>
                <a:buNone/>
              </a:pPr>
              <a:r>
                <a:rPr lang="ru-RU" dirty="0" smtClean="0"/>
                <a:t>созданием моделей окружающего мира </a:t>
              </a:r>
            </a:p>
            <a:p>
              <a:pPr>
                <a:buNone/>
              </a:pPr>
              <a:r>
                <a:rPr lang="ru-RU" dirty="0" smtClean="0"/>
                <a:t>и общественной жизни </a:t>
              </a:r>
            </a:p>
            <a:p>
              <a:pPr>
                <a:buNone/>
              </a:pPr>
              <a:r>
                <a:rPr lang="ru-RU" dirty="0" smtClean="0"/>
                <a:t>на языке математических символов</a:t>
              </a:r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004048" y="1916832"/>
            <a:ext cx="4320480" cy="936104"/>
            <a:chOff x="1979712" y="3573016"/>
            <a:chExt cx="4248472" cy="936104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1979712" y="3573016"/>
              <a:ext cx="3960440" cy="936104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61" name="Rectangle 1"/>
            <p:cNvSpPr>
              <a:spLocks noChangeArrowheads="1"/>
            </p:cNvSpPr>
            <p:nvPr/>
          </p:nvSpPr>
          <p:spPr bwMode="auto">
            <a:xfrm>
              <a:off x="1979712" y="3573016"/>
              <a:ext cx="4248472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Математика – это строгая наука.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М.В. Ломоносов сказал: «Ум в порядок приводит»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23728" y="3212976"/>
            <a:ext cx="52565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Математика – это живая наука и красивая наука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она вокруг нас: в мире чисел, встречающихся на каждом шагу,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красивых геометрических фигурах и узорах растений, симметрии мира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23528" y="4797152"/>
            <a:ext cx="88204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Математика живая и красивая наука, потому что  в ней есть нечто таинственное и загадочное, требующее не только строгости, но и воображения, дающее радость творчества познающему ее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784976" cy="13681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Закрепление полученных знаний</a:t>
            </a:r>
            <a:b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307389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Выступления учащихся 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с исследовательскими работами</a:t>
            </a:r>
          </a:p>
          <a:p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18487" cy="122341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Тема: </a:t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Интересное и занимательное о </a:t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квадрате и прямоугольнике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35280" cy="5069160"/>
          </a:xfrm>
        </p:spPr>
        <p:txBody>
          <a:bodyPr>
            <a:normAutofit/>
          </a:bodyPr>
          <a:lstStyle/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Цели:</a:t>
            </a:r>
            <a:r>
              <a:rPr lang="ru-RU" sz="2400" dirty="0" smtClean="0">
                <a:latin typeface="Arial" pitchFamily="34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Исследование роли квадрата и прямоугольника   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dirty="0" smtClean="0">
                <a:latin typeface="Comic Sans MS" pitchFamily="66" charset="0"/>
              </a:rPr>
              <a:t>           в жизни человека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Задачи: </a:t>
            </a:r>
          </a:p>
          <a:p>
            <a:pPr marL="495300" indent="-495300">
              <a:buNone/>
            </a:pPr>
            <a:r>
              <a:rPr lang="ru-RU" sz="2400" dirty="0" smtClean="0">
                <a:latin typeface="Comic Sans MS" pitchFamily="66" charset="0"/>
              </a:rPr>
              <a:t>1) Изучить научную и историческую литературу</a:t>
            </a:r>
          </a:p>
          <a:p>
            <a:pPr marL="495300" indent="-495300">
              <a:buNone/>
            </a:pPr>
            <a:r>
              <a:rPr lang="ru-RU" sz="2400" dirty="0" smtClean="0">
                <a:latin typeface="Comic Sans MS" pitchFamily="66" charset="0"/>
              </a:rPr>
              <a:t>2) Исследовать, как люди используют данные фигуры в своей жизни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Исследование проводил: </a:t>
            </a:r>
            <a:r>
              <a:rPr lang="ru-RU" sz="2400" dirty="0" err="1" smtClean="0">
                <a:latin typeface="Comic Sans MS" pitchFamily="66" charset="0"/>
              </a:rPr>
              <a:t>Враницын</a:t>
            </a:r>
            <a:r>
              <a:rPr lang="ru-RU" sz="2400" dirty="0" smtClean="0">
                <a:latin typeface="Comic Sans MS" pitchFamily="66" charset="0"/>
              </a:rPr>
              <a:t> Пётр, учащийся 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latin typeface="Comic Sans MS" pitchFamily="66" charset="0"/>
              </a:rPr>
              <a:t>6 класса</a:t>
            </a:r>
            <a:endParaRPr lang="ru-RU" sz="24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</p:txBody>
      </p:sp>
      <p:pic>
        <p:nvPicPr>
          <p:cNvPr id="4" name="Picture 8" descr="Square on spher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63688" y="4941168"/>
            <a:ext cx="1368152" cy="1368152"/>
          </a:xfrm>
          <a:prstGeom prst="rect">
            <a:avLst/>
          </a:prstGeom>
        </p:spPr>
      </p:pic>
      <p:pic>
        <p:nvPicPr>
          <p:cNvPr id="5" name="Picture 10" descr="Square on plane.sv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5013176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Square on hyperbolic pla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941168"/>
            <a:ext cx="1225886" cy="125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116631"/>
            <a:ext cx="8218487" cy="100811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Тема: </a:t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Интересное о треугольнике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24744"/>
            <a:ext cx="8507288" cy="5544616"/>
          </a:xfrm>
        </p:spPr>
        <p:txBody>
          <a:bodyPr>
            <a:normAutofit/>
          </a:bodyPr>
          <a:lstStyle/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Цели: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Исследование роли треугольника  в жизни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dirty="0" smtClean="0">
                <a:latin typeface="Comic Sans MS" pitchFamily="66" charset="0"/>
              </a:rPr>
              <a:t>человека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Задачи: </a:t>
            </a:r>
          </a:p>
          <a:p>
            <a:pPr>
              <a:buNone/>
            </a:pPr>
            <a:r>
              <a:rPr lang="ru-RU" sz="2400" dirty="0" smtClean="0"/>
              <a:t>1</a:t>
            </a:r>
            <a:r>
              <a:rPr lang="ru-RU" sz="2400" dirty="0" smtClean="0">
                <a:latin typeface="Comic Sans MS" pitchFamily="66" charset="0"/>
              </a:rPr>
              <a:t>) Познакомиться с треугольником </a:t>
            </a:r>
            <a:r>
              <a:rPr lang="ru-RU" sz="2400" dirty="0" err="1" smtClean="0">
                <a:latin typeface="Comic Sans MS" pitchFamily="66" charset="0"/>
              </a:rPr>
              <a:t>Рёло</a:t>
            </a: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dirty="0" smtClean="0"/>
              <a:t>2</a:t>
            </a:r>
            <a:r>
              <a:rPr lang="ru-RU" sz="2400" dirty="0" smtClean="0">
                <a:latin typeface="Comic Sans MS" pitchFamily="66" charset="0"/>
              </a:rPr>
              <a:t>) Найти и изучить информацию о Бермудском треугольнике</a:t>
            </a:r>
          </a:p>
          <a:p>
            <a:pPr>
              <a:buNone/>
            </a:pPr>
            <a:r>
              <a:rPr lang="ru-RU" sz="2400" dirty="0" smtClean="0"/>
              <a:t>3) </a:t>
            </a:r>
            <a:r>
              <a:rPr lang="ru-RU" sz="2400" dirty="0" smtClean="0">
                <a:latin typeface="Comic Sans MS" pitchFamily="66" charset="0"/>
              </a:rPr>
              <a:t>Обобщить интересные факты о треугольнике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Исследование проводили: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Кутявина</a:t>
            </a:r>
            <a:r>
              <a:rPr lang="ru-RU" sz="2400" dirty="0" smtClean="0">
                <a:latin typeface="Comic Sans MS" pitchFamily="66" charset="0"/>
              </a:rPr>
              <a:t> Влада, </a:t>
            </a:r>
          </a:p>
          <a:p>
            <a:pPr>
              <a:buFont typeface="Wingdings 2" pitchFamily="18" charset="2"/>
              <a:buNone/>
            </a:pPr>
            <a:r>
              <a:rPr lang="ru-RU" sz="2400" dirty="0" err="1" smtClean="0">
                <a:latin typeface="Comic Sans MS" pitchFamily="66" charset="0"/>
              </a:rPr>
              <a:t>Кислицына</a:t>
            </a:r>
            <a:r>
              <a:rPr lang="ru-RU" sz="2400" dirty="0" smtClean="0">
                <a:latin typeface="Comic Sans MS" pitchFamily="66" charset="0"/>
              </a:rPr>
              <a:t> Ангелина, учащиеся 6 класса</a:t>
            </a:r>
            <a:endParaRPr lang="ru-RU" sz="24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</p:txBody>
      </p:sp>
      <p:pic>
        <p:nvPicPr>
          <p:cNvPr id="7" name="Picture 5" descr="66567c67d8_40740465_o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5157192"/>
            <a:ext cx="1571345" cy="13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osmictri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157192"/>
            <a:ext cx="174657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800px-Sicily_map_RU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5301208"/>
            <a:ext cx="1595669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miass0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245042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395537" y="188640"/>
            <a:ext cx="8291264" cy="9361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Тема: </a:t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Классы чисел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752"/>
            <a:ext cx="8435280" cy="547260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Цели: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Узнать новые классы чисел. Их особенности. Их примеры.</a:t>
            </a:r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</a:p>
          <a:p>
            <a:pPr marL="457200" indent="-457200">
              <a:buNone/>
            </a:pPr>
            <a:r>
              <a:rPr lang="ru-RU" sz="2000" dirty="0" smtClean="0">
                <a:latin typeface="Comic Sans MS" pitchFamily="66" charset="0"/>
              </a:rPr>
              <a:t>Узнать есть ли такой класс чисел, который самый последний из </a:t>
            </a:r>
          </a:p>
          <a:p>
            <a:pPr marL="457200" indent="-457200">
              <a:buNone/>
            </a:pPr>
            <a:r>
              <a:rPr lang="ru-RU" sz="2000" dirty="0" smtClean="0">
                <a:latin typeface="Comic Sans MS" pitchFamily="66" charset="0"/>
              </a:rPr>
              <a:t>классов чисел. 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Задачи:</a:t>
            </a:r>
          </a:p>
          <a:p>
            <a:pPr marL="457200" indent="-457200">
              <a:buNone/>
            </a:pPr>
            <a:r>
              <a:rPr lang="ru-RU" sz="1800" dirty="0" smtClean="0">
                <a:latin typeface="Comic Sans MS" pitchFamily="66" charset="0"/>
              </a:rPr>
              <a:t>Число-основное понятие математики, используемое для количественной</a:t>
            </a:r>
          </a:p>
          <a:p>
            <a:pPr marL="457200" indent="-457200">
              <a:buNone/>
            </a:pPr>
            <a:r>
              <a:rPr lang="ru-RU" sz="1800" dirty="0" smtClean="0">
                <a:latin typeface="Comic Sans MS" pitchFamily="66" charset="0"/>
              </a:rPr>
              <a:t>характеристики, сравнения, нумерации объектов и их частей.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Откуда появилось число?</a:t>
            </a:r>
            <a:endParaRPr lang="ru-RU" sz="1800" dirty="0" smtClean="0">
              <a:latin typeface="Comic Sans MS" pitchFamily="66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Варианты:</a:t>
            </a:r>
            <a:r>
              <a:rPr lang="ru-RU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ru-RU" sz="1800" dirty="0" smtClean="0">
                <a:latin typeface="Comic Sans MS" pitchFamily="66" charset="0"/>
              </a:rPr>
              <a:t>Цифры и числа появились в результате необходимости человека вести счёт своему хозяйству.  </a:t>
            </a:r>
            <a:endParaRPr lang="en-US" sz="1800" dirty="0" smtClean="0">
              <a:latin typeface="Comic Sans MS" pitchFamily="66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Comic Sans MS" pitchFamily="66" charset="0"/>
              </a:rPr>
              <a:t>Первое число появилось с нашего главного инструмента счёта – пальцев.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Исследование проводили: </a:t>
            </a:r>
            <a:r>
              <a:rPr lang="ru-RU" sz="2000" dirty="0" err="1" smtClean="0">
                <a:latin typeface="Comic Sans MS" pitchFamily="66" charset="0"/>
              </a:rPr>
              <a:t>Захарин</a:t>
            </a:r>
            <a:r>
              <a:rPr lang="ru-RU" sz="2000" dirty="0" smtClean="0">
                <a:latin typeface="Comic Sans MS" pitchFamily="66" charset="0"/>
              </a:rPr>
              <a:t> Сергей, </a:t>
            </a:r>
            <a:r>
              <a:rPr lang="ru-RU" sz="2000" dirty="0" err="1" smtClean="0">
                <a:latin typeface="Comic Sans MS" pitchFamily="66" charset="0"/>
              </a:rPr>
              <a:t>Балховских</a:t>
            </a:r>
            <a:r>
              <a:rPr lang="ru-RU" sz="2000" dirty="0" smtClean="0">
                <a:latin typeface="Comic Sans MS" pitchFamily="66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>
                <a:latin typeface="Comic Sans MS" pitchFamily="66" charset="0"/>
              </a:rPr>
              <a:t>Никита, учащиеся 6 класса</a:t>
            </a:r>
            <a:endParaRPr lang="ru-RU" sz="20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218487" cy="122341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Тема: </a:t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Мистические числа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980728"/>
            <a:ext cx="8568952" cy="5328592"/>
          </a:xfrm>
        </p:spPr>
        <p:txBody>
          <a:bodyPr>
            <a:normAutofit/>
          </a:bodyPr>
          <a:lstStyle/>
          <a:p>
            <a:pPr marL="495300" indent="-49530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Цели: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Узнать, почему числа 666,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7,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3 являются </a:t>
            </a:r>
          </a:p>
          <a:p>
            <a:pPr marL="495300" indent="-495300">
              <a:buNone/>
            </a:pPr>
            <a:r>
              <a:rPr lang="ru-RU" sz="2400" dirty="0" smtClean="0">
                <a:latin typeface="Comic Sans MS" pitchFamily="66" charset="0"/>
              </a:rPr>
              <a:t>мистическими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Задачи:</a:t>
            </a:r>
          </a:p>
          <a:p>
            <a:pPr lvl="0">
              <a:buNone/>
            </a:pPr>
            <a:r>
              <a:rPr lang="ru-RU" sz="2400" dirty="0" smtClean="0">
                <a:latin typeface="Comic Sans MS" pitchFamily="66" charset="0"/>
              </a:rPr>
              <a:t>1) Найти информацию о числах</a:t>
            </a:r>
          </a:p>
          <a:p>
            <a:pPr lvl="0">
              <a:buNone/>
            </a:pPr>
            <a:r>
              <a:rPr lang="ru-RU" sz="2400" dirty="0" smtClean="0">
                <a:latin typeface="Comic Sans MS" pitchFamily="66" charset="0"/>
              </a:rPr>
              <a:t>2) Узнать свое число и что оно означает </a:t>
            </a:r>
            <a:endParaRPr lang="ru-RU" sz="24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Исследование проводили: </a:t>
            </a:r>
            <a:r>
              <a:rPr lang="ru-RU" sz="2400" dirty="0" err="1" smtClean="0">
                <a:latin typeface="Comic Sans MS" pitchFamily="66" charset="0"/>
              </a:rPr>
              <a:t>Смолькова</a:t>
            </a:r>
            <a:r>
              <a:rPr lang="ru-RU" sz="2400" dirty="0" smtClean="0">
                <a:latin typeface="Comic Sans MS" pitchFamily="66" charset="0"/>
              </a:rPr>
              <a:t> Елена, 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latin typeface="Comic Sans MS" pitchFamily="66" charset="0"/>
              </a:rPr>
              <a:t>Долматова Анна, учащиеся 6 класса</a:t>
            </a:r>
            <a:endParaRPr lang="ru-RU" sz="24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</p:txBody>
      </p:sp>
      <p:pic>
        <p:nvPicPr>
          <p:cNvPr id="7" name="Рисунок 6" descr="105726905_4709286_securit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221088"/>
            <a:ext cx="2409717" cy="1746635"/>
          </a:xfrm>
          <a:prstGeom prst="rect">
            <a:avLst/>
          </a:prstGeom>
        </p:spPr>
      </p:pic>
      <p:pic>
        <p:nvPicPr>
          <p:cNvPr id="10" name="Рисунок 9" descr="semya_giper_201204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293096"/>
            <a:ext cx="2143710" cy="1432180"/>
          </a:xfrm>
          <a:prstGeom prst="rect">
            <a:avLst/>
          </a:prstGeom>
        </p:spPr>
      </p:pic>
      <p:pic>
        <p:nvPicPr>
          <p:cNvPr id="11" name="Рисунок 10" descr="750px-US_666.svg_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4077072"/>
            <a:ext cx="2513637" cy="1845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"/>
            <a:ext cx="8218487" cy="90871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Тема: Круг в нашей жизни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708720" y="692696"/>
            <a:ext cx="8435280" cy="5976664"/>
          </a:xfrm>
        </p:spPr>
        <p:txBody>
          <a:bodyPr>
            <a:normAutofit/>
          </a:bodyPr>
          <a:lstStyle/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Цели: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исследование   роли   круга в жизни  человека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Задачи: </a:t>
            </a:r>
          </a:p>
          <a:p>
            <a:pPr marL="457200" indent="-457200"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1) Изучить научную и историческую  литературу по </a:t>
            </a:r>
          </a:p>
          <a:p>
            <a:pPr marL="457200" indent="-457200"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данной теме, выполнить практические измерения          </a:t>
            </a:r>
          </a:p>
          <a:p>
            <a:pPr marL="457200" indent="-457200"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и вычисления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2) Исследовать, как люди используют понятие «круг»             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в своей жизни    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3) Выяснить , почему  большинство предметов  имеет 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круглую форму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Исследование проводил:</a:t>
            </a: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Чикишев</a:t>
            </a:r>
            <a:r>
              <a:rPr lang="ru-RU" sz="2400" dirty="0" smtClean="0">
                <a:latin typeface="Comic Sans MS" pitchFamily="66" charset="0"/>
              </a:rPr>
              <a:t> Иван, учащийся 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latin typeface="Comic Sans MS" pitchFamily="66" charset="0"/>
              </a:rPr>
              <a:t>6 класса</a:t>
            </a:r>
            <a:endParaRPr lang="ru-RU" sz="2400" b="1" dirty="0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ru-RU" dirty="0" smtClean="0">
              <a:latin typeface="Arial" pitchFamily="34" charset="0"/>
            </a:endParaRPr>
          </a:p>
        </p:txBody>
      </p:sp>
      <p:pic>
        <p:nvPicPr>
          <p:cNvPr id="7" name="Picture 4" descr="Pi_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5517232"/>
            <a:ext cx="1882572" cy="122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0_22e76_f9b2e3db_XL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5373216"/>
            <a:ext cx="1512168" cy="130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5445224"/>
            <a:ext cx="1368152" cy="1275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7" descr="solnce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5445224"/>
            <a:ext cx="1368152" cy="128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616</Words>
  <Application>Microsoft Office PowerPoint</Application>
  <PresentationFormat>Экран (4:3)</PresentationFormat>
  <Paragraphs>138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Математическая мастерская 6 класс  </vt:lpstr>
      <vt:lpstr>Тема: Юные исследователи  «Занимательное и интересное  о математических объектах» </vt:lpstr>
      <vt:lpstr>Актуализация знаний</vt:lpstr>
      <vt:lpstr>Закрепление полученных знаний </vt:lpstr>
      <vt:lpstr>Тема:  Интересное и занимательное о  квадрате и прямоугольнике</vt:lpstr>
      <vt:lpstr>Тема:  Интересное о треугольнике</vt:lpstr>
      <vt:lpstr>Тема:  Классы чисел</vt:lpstr>
      <vt:lpstr>Тема:  Мистические числа</vt:lpstr>
      <vt:lpstr>Тема: Круг в нашей жизни</vt:lpstr>
      <vt:lpstr>Тема:  Праздники в мире математики</vt:lpstr>
      <vt:lpstr>Тема:  Числа - великаны</vt:lpstr>
      <vt:lpstr>Тема:  Числа правят миром</vt:lpstr>
      <vt:lpstr>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мастерская 6 класс  </dc:title>
  <cp:lastModifiedBy>User</cp:lastModifiedBy>
  <cp:revision>44</cp:revision>
  <dcterms:modified xsi:type="dcterms:W3CDTF">2014-11-17T18:35:08Z</dcterms:modified>
</cp:coreProperties>
</file>