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7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64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1763688" y="4653136"/>
            <a:ext cx="5184576" cy="136815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0"/>
            <a:ext cx="7772400" cy="2880319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Математическая мастерская</a:t>
            </a:r>
            <a:b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</a:br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6 класс </a:t>
            </a:r>
            <a:r>
              <a:rPr lang="ru-RU" sz="3200" b="1" dirty="0" smtClean="0">
                <a:solidFill>
                  <a:srgbClr val="002060"/>
                </a:solidFill>
                <a:latin typeface="Comic Sans MS" pitchFamily="66" charset="0"/>
              </a:rPr>
              <a:t/>
            </a:r>
            <a:br>
              <a:rPr lang="ru-RU" sz="3200" b="1" dirty="0" smtClean="0">
                <a:solidFill>
                  <a:srgbClr val="002060"/>
                </a:solidFill>
                <a:latin typeface="Comic Sans MS" pitchFamily="66" charset="0"/>
              </a:rPr>
            </a:br>
            <a:endParaRPr lang="ru-RU" sz="3200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35696" y="4797152"/>
            <a:ext cx="5112568" cy="1273696"/>
          </a:xfrm>
        </p:spPr>
        <p:txBody>
          <a:bodyPr>
            <a:normAutofit fontScale="92500"/>
          </a:bodyPr>
          <a:lstStyle/>
          <a:p>
            <a:r>
              <a:rPr lang="ru-RU" sz="2000" b="1" dirty="0" smtClean="0">
                <a:solidFill>
                  <a:srgbClr val="002060"/>
                </a:solidFill>
                <a:latin typeface="Comic Sans MS" pitchFamily="66" charset="0"/>
              </a:rPr>
              <a:t>Светлана Александровна Ершова,</a:t>
            </a:r>
          </a:p>
          <a:p>
            <a:r>
              <a:rPr lang="ru-RU" sz="2000" b="1" dirty="0" smtClean="0">
                <a:solidFill>
                  <a:srgbClr val="002060"/>
                </a:solidFill>
                <a:latin typeface="Comic Sans MS" pitchFamily="66" charset="0"/>
              </a:rPr>
              <a:t>учитель математики высшей категории </a:t>
            </a:r>
          </a:p>
          <a:p>
            <a:r>
              <a:rPr lang="ru-RU" sz="2000" b="1" dirty="0" smtClean="0">
                <a:solidFill>
                  <a:srgbClr val="002060"/>
                </a:solidFill>
                <a:latin typeface="Comic Sans MS" pitchFamily="66" charset="0"/>
              </a:rPr>
              <a:t>МБОУ «Гимназия» г.Чусовой</a:t>
            </a:r>
            <a:endParaRPr lang="ru-RU" sz="2000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pic>
        <p:nvPicPr>
          <p:cNvPr id="1026" name="Picture 2" descr="http://img-fotki.yandex.ru/get/6701/41009751.0/0_79395_4d70195f_L"/>
          <p:cNvPicPr>
            <a:picLocks noChangeAspect="1" noChangeArrowheads="1"/>
          </p:cNvPicPr>
          <p:nvPr/>
        </p:nvPicPr>
        <p:blipFill>
          <a:blip r:embed="rId2" cstate="print">
            <a:lum bright="-10000" contrast="7000"/>
          </a:blip>
          <a:srcRect/>
          <a:stretch>
            <a:fillRect/>
          </a:stretch>
        </p:blipFill>
        <p:spPr bwMode="auto">
          <a:xfrm>
            <a:off x="2555776" y="2204864"/>
            <a:ext cx="3646052" cy="2231384"/>
          </a:xfrm>
          <a:prstGeom prst="rect">
            <a:avLst/>
          </a:prstGeom>
          <a:noFill/>
          <a:ln cap="rnd" cmpd="sng"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/>
          </p:cNvSpPr>
          <p:nvPr>
            <p:ph type="title" idx="4294967295"/>
          </p:nvPr>
        </p:nvSpPr>
        <p:spPr>
          <a:xfrm>
            <a:off x="468313" y="260648"/>
            <a:ext cx="8218487" cy="792088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Comic Sans MS" pitchFamily="66" charset="0"/>
              </a:rPr>
              <a:t>Тема: </a:t>
            </a:r>
            <a:br>
              <a:rPr lang="ru-RU" sz="2800" b="1" dirty="0" smtClean="0">
                <a:solidFill>
                  <a:srgbClr val="002060"/>
                </a:solidFill>
                <a:latin typeface="Comic Sans MS" pitchFamily="66" charset="0"/>
              </a:rPr>
            </a:br>
            <a:r>
              <a:rPr lang="ru-RU" sz="2800" b="1" dirty="0" smtClean="0">
                <a:solidFill>
                  <a:srgbClr val="002060"/>
                </a:solidFill>
                <a:latin typeface="Comic Sans MS" pitchFamily="66" charset="0"/>
              </a:rPr>
              <a:t>Праздники в мире математики</a:t>
            </a:r>
          </a:p>
        </p:txBody>
      </p:sp>
      <p:sp>
        <p:nvSpPr>
          <p:cNvPr id="8195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196752"/>
            <a:ext cx="8435280" cy="5472608"/>
          </a:xfrm>
        </p:spPr>
        <p:txBody>
          <a:bodyPr>
            <a:normAutofit/>
          </a:bodyPr>
          <a:lstStyle/>
          <a:p>
            <a:pPr marL="495300" indent="-495300">
              <a:buFont typeface="Wingdings 2" pitchFamily="18" charset="2"/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Comic Sans MS" pitchFamily="66" charset="0"/>
              </a:rPr>
              <a:t>Цели: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</a:rPr>
              <a:t>Узнать, какие существуют праздники в мире </a:t>
            </a:r>
          </a:p>
          <a:p>
            <a:pPr marL="495300" indent="-495300">
              <a:buFont typeface="Wingdings 2" pitchFamily="18" charset="2"/>
              <a:buNone/>
            </a:pP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</a:rPr>
              <a:t>математики</a:t>
            </a:r>
          </a:p>
          <a:p>
            <a:pPr marL="495300" indent="-495300">
              <a:buFont typeface="Wingdings 2" pitchFamily="18" charset="2"/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Comic Sans MS" pitchFamily="66" charset="0"/>
              </a:rPr>
              <a:t>Задачи:</a:t>
            </a:r>
          </a:p>
          <a:p>
            <a:pPr marL="495300" indent="-495300">
              <a:buFont typeface="Wingdings 2" pitchFamily="18" charset="2"/>
              <a:buAutoNum type="arabicParenR"/>
            </a:pP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</a:rPr>
              <a:t>Познакомиться с праздником квадратного корня</a:t>
            </a:r>
          </a:p>
          <a:p>
            <a:pPr marL="495300" indent="-495300">
              <a:buFont typeface="Wingdings 2" pitchFamily="18" charset="2"/>
              <a:buAutoNum type="arabicParenR"/>
            </a:pP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</a:rPr>
              <a:t>Познакомиться с праздником числа </a:t>
            </a:r>
          </a:p>
          <a:p>
            <a:pPr marL="495300" indent="-495300">
              <a:buFont typeface="Wingdings 2" pitchFamily="18" charset="2"/>
              <a:buAutoNum type="arabicParenR"/>
            </a:pP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</a:rPr>
              <a:t>Познакомиться с праздником День Математика </a:t>
            </a:r>
          </a:p>
          <a:p>
            <a:pPr marL="495300" indent="-495300">
              <a:buFont typeface="Wingdings 2" pitchFamily="18" charset="2"/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Comic Sans MS" pitchFamily="66" charset="0"/>
              </a:rPr>
              <a:t>Исследование проводил: </a:t>
            </a:r>
            <a:r>
              <a:rPr lang="ru-RU" sz="2400" dirty="0" smtClean="0">
                <a:latin typeface="Comic Sans MS" pitchFamily="66" charset="0"/>
              </a:rPr>
              <a:t>Сагдиев Марсель, учащийся </a:t>
            </a:r>
          </a:p>
          <a:p>
            <a:pPr marL="495300" indent="-495300">
              <a:buFont typeface="Wingdings 2" pitchFamily="18" charset="2"/>
              <a:buNone/>
            </a:pPr>
            <a:r>
              <a:rPr lang="ru-RU" sz="2400" dirty="0" smtClean="0">
                <a:latin typeface="Comic Sans MS" pitchFamily="66" charset="0"/>
              </a:rPr>
              <a:t>6 класса</a:t>
            </a:r>
            <a:endParaRPr lang="ru-RU" sz="2400" b="1" dirty="0" smtClean="0">
              <a:latin typeface="Comic Sans MS" pitchFamily="66" charset="0"/>
            </a:endParaRPr>
          </a:p>
          <a:p>
            <a:pPr>
              <a:buFont typeface="Wingdings 2" pitchFamily="18" charset="2"/>
              <a:buNone/>
            </a:pPr>
            <a:endParaRPr lang="ru-RU" dirty="0" smtClean="0">
              <a:latin typeface="Arial" pitchFamily="34" charset="0"/>
            </a:endParaRPr>
          </a:p>
          <a:p>
            <a:pPr algn="ctr">
              <a:buFont typeface="Wingdings 2" pitchFamily="18" charset="2"/>
              <a:buNone/>
            </a:pPr>
            <a:endParaRPr lang="ru-RU" dirty="0" smtClean="0">
              <a:latin typeface="Arial" pitchFamily="34" charset="0"/>
            </a:endParaRPr>
          </a:p>
          <a:p>
            <a:pPr algn="ctr">
              <a:buFont typeface="Wingdings 2" pitchFamily="18" charset="2"/>
              <a:buNone/>
            </a:pPr>
            <a:endParaRPr lang="ru-RU" dirty="0" smtClean="0">
              <a:latin typeface="Arial" pitchFamily="34" charset="0"/>
            </a:endParaRPr>
          </a:p>
          <a:p>
            <a:pPr algn="ctr">
              <a:buFont typeface="Wingdings 2" pitchFamily="18" charset="2"/>
              <a:buNone/>
            </a:pPr>
            <a:endParaRPr lang="ru-RU" dirty="0" smtClean="0">
              <a:latin typeface="Arial" pitchFamily="34" charset="0"/>
            </a:endParaRPr>
          </a:p>
          <a:p>
            <a:pPr algn="ctr">
              <a:buFont typeface="Wingdings 2" pitchFamily="18" charset="2"/>
              <a:buNone/>
            </a:pPr>
            <a:endParaRPr lang="ru-RU" dirty="0" smtClean="0">
              <a:latin typeface="Arial" pitchFamily="34" charset="0"/>
            </a:endParaRPr>
          </a:p>
          <a:p>
            <a:pPr algn="ctr">
              <a:buFont typeface="Wingdings 2" pitchFamily="18" charset="2"/>
              <a:buNone/>
            </a:pPr>
            <a:endParaRPr lang="ru-RU" dirty="0" smtClean="0">
              <a:latin typeface="Arial" pitchFamily="34" charset="0"/>
            </a:endParaRPr>
          </a:p>
        </p:txBody>
      </p:sp>
      <p:pic>
        <p:nvPicPr>
          <p:cNvPr id="9" name="Picture 2" descr="http://im4-tub-ru.yandex.net/i?id=103273474-22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5013176"/>
            <a:ext cx="2251887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89595526.jp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04248" y="5229200"/>
            <a:ext cx="1750556" cy="1224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9" descr="img2.jpg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91880" y="4365104"/>
            <a:ext cx="2808114" cy="1334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89595526.jpg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60232" y="2996952"/>
            <a:ext cx="670436" cy="468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/>
          </p:cNvSpPr>
          <p:nvPr>
            <p:ph type="title" idx="4294967295"/>
          </p:nvPr>
        </p:nvSpPr>
        <p:spPr>
          <a:xfrm>
            <a:off x="395535" y="333375"/>
            <a:ext cx="8291265" cy="863377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Comic Sans MS" pitchFamily="66" charset="0"/>
              </a:rPr>
              <a:t>Тема: </a:t>
            </a:r>
            <a:br>
              <a:rPr lang="ru-RU" sz="2800" b="1" dirty="0" smtClean="0">
                <a:solidFill>
                  <a:srgbClr val="002060"/>
                </a:solidFill>
                <a:latin typeface="Comic Sans MS" pitchFamily="66" charset="0"/>
              </a:rPr>
            </a:br>
            <a:r>
              <a:rPr lang="ru-RU" sz="2800" b="1" dirty="0" smtClean="0">
                <a:solidFill>
                  <a:srgbClr val="002060"/>
                </a:solidFill>
                <a:latin typeface="Comic Sans MS" pitchFamily="66" charset="0"/>
              </a:rPr>
              <a:t>Числа </a:t>
            </a:r>
            <a:r>
              <a:rPr lang="en-US" sz="2800" b="1" dirty="0" smtClean="0">
                <a:solidFill>
                  <a:srgbClr val="002060"/>
                </a:solidFill>
                <a:latin typeface="Comic Sans MS" pitchFamily="66" charset="0"/>
              </a:rPr>
              <a:t>- </a:t>
            </a:r>
            <a:r>
              <a:rPr lang="ru-RU" sz="2800" b="1" dirty="0" smtClean="0">
                <a:solidFill>
                  <a:srgbClr val="002060"/>
                </a:solidFill>
                <a:latin typeface="Comic Sans MS" pitchFamily="66" charset="0"/>
              </a:rPr>
              <a:t>великаны</a:t>
            </a:r>
          </a:p>
        </p:txBody>
      </p:sp>
      <p:sp>
        <p:nvSpPr>
          <p:cNvPr id="8195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412776"/>
            <a:ext cx="8435280" cy="5256584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Comic Sans MS" pitchFamily="66" charset="0"/>
              </a:rPr>
              <a:t>Цели: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</a:rPr>
              <a:t> </a:t>
            </a:r>
            <a:r>
              <a:rPr lang="ru-RU" sz="2400" dirty="0" smtClean="0">
                <a:latin typeface="Comic Sans MS" pitchFamily="66" charset="0"/>
              </a:rPr>
              <a:t>Узнать: что такое числа</a:t>
            </a:r>
            <a:r>
              <a:rPr lang="en-US" sz="2400" dirty="0" smtClean="0">
                <a:latin typeface="Comic Sans MS" pitchFamily="66" charset="0"/>
              </a:rPr>
              <a:t> -</a:t>
            </a:r>
            <a:r>
              <a:rPr lang="ru-RU" sz="2400" dirty="0" smtClean="0">
                <a:latin typeface="Comic Sans MS" pitchFamily="66" charset="0"/>
              </a:rPr>
              <a:t> великаны, где их </a:t>
            </a:r>
            <a:endParaRPr lang="en-US" sz="2400" dirty="0" smtClean="0">
              <a:latin typeface="Comic Sans MS" pitchFamily="66" charset="0"/>
            </a:endParaRPr>
          </a:p>
          <a:p>
            <a:pPr>
              <a:buFontTx/>
              <a:buNone/>
            </a:pPr>
            <a:r>
              <a:rPr lang="ru-RU" sz="2400" dirty="0" smtClean="0">
                <a:latin typeface="Comic Sans MS" pitchFamily="66" charset="0"/>
              </a:rPr>
              <a:t>используют люди в своей деятельности</a:t>
            </a:r>
            <a:endParaRPr lang="ru-RU" sz="2400" dirty="0" smtClean="0">
              <a:latin typeface="Arial" pitchFamily="34" charset="0"/>
            </a:endParaRPr>
          </a:p>
          <a:p>
            <a:pPr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Comic Sans MS" pitchFamily="66" charset="0"/>
              </a:rPr>
              <a:t>Задачи: </a:t>
            </a:r>
            <a:r>
              <a:rPr lang="ru-RU" sz="2400" dirty="0" smtClean="0">
                <a:latin typeface="Comic Sans MS" pitchFamily="66" charset="0"/>
              </a:rPr>
              <a:t>Узнать о числах великанах и их</a:t>
            </a:r>
          </a:p>
          <a:p>
            <a:pPr>
              <a:buNone/>
            </a:pPr>
            <a:r>
              <a:rPr lang="ru-RU" sz="2400" dirty="0" smtClean="0">
                <a:latin typeface="Comic Sans MS" pitchFamily="66" charset="0"/>
              </a:rPr>
              <a:t>происхождении в природе, космосе, народном </a:t>
            </a:r>
          </a:p>
          <a:p>
            <a:pPr>
              <a:buNone/>
            </a:pPr>
            <a:r>
              <a:rPr lang="ru-RU" sz="2400" dirty="0" smtClean="0">
                <a:latin typeface="Comic Sans MS" pitchFamily="66" charset="0"/>
              </a:rPr>
              <a:t>хозяйстве</a:t>
            </a:r>
            <a:endParaRPr lang="ru-RU" sz="2400" b="1" dirty="0" smtClean="0">
              <a:latin typeface="Comic Sans MS" pitchFamily="66" charset="0"/>
            </a:endParaRPr>
          </a:p>
          <a:p>
            <a:pPr>
              <a:buFont typeface="Wingdings 2" pitchFamily="18" charset="2"/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Comic Sans MS" pitchFamily="66" charset="0"/>
              </a:rPr>
              <a:t>Исследование проводил:</a:t>
            </a: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ru-RU" sz="2400" dirty="0" smtClean="0">
                <a:latin typeface="Comic Sans MS" pitchFamily="66" charset="0"/>
              </a:rPr>
              <a:t>Вахрушев Матвей</a:t>
            </a:r>
            <a:r>
              <a:rPr lang="ru-RU" sz="2400" b="1" dirty="0" smtClean="0">
                <a:latin typeface="Comic Sans MS" pitchFamily="66" charset="0"/>
              </a:rPr>
              <a:t>,</a:t>
            </a:r>
            <a:r>
              <a:rPr lang="ru-RU" sz="2400" dirty="0" smtClean="0">
                <a:latin typeface="Comic Sans MS" pitchFamily="66" charset="0"/>
              </a:rPr>
              <a:t> учащийся </a:t>
            </a:r>
          </a:p>
          <a:p>
            <a:pPr>
              <a:buFont typeface="Wingdings 2" pitchFamily="18" charset="2"/>
              <a:buNone/>
            </a:pPr>
            <a:r>
              <a:rPr lang="ru-RU" sz="2400" dirty="0" smtClean="0">
                <a:latin typeface="Comic Sans MS" pitchFamily="66" charset="0"/>
              </a:rPr>
              <a:t>6 класса</a:t>
            </a:r>
            <a:endParaRPr lang="ru-RU" sz="2400" b="1" dirty="0" smtClean="0">
              <a:latin typeface="Comic Sans MS" pitchFamily="66" charset="0"/>
            </a:endParaRPr>
          </a:p>
          <a:p>
            <a:pPr>
              <a:buFont typeface="Wingdings 2" pitchFamily="18" charset="2"/>
              <a:buNone/>
            </a:pPr>
            <a:endParaRPr lang="ru-RU" dirty="0" smtClean="0">
              <a:latin typeface="Arial" pitchFamily="34" charset="0"/>
            </a:endParaRPr>
          </a:p>
          <a:p>
            <a:pPr algn="ctr">
              <a:buFont typeface="Wingdings 2" pitchFamily="18" charset="2"/>
              <a:buNone/>
            </a:pPr>
            <a:endParaRPr lang="ru-RU" dirty="0" smtClean="0">
              <a:latin typeface="Arial" pitchFamily="34" charset="0"/>
            </a:endParaRPr>
          </a:p>
          <a:p>
            <a:pPr algn="ctr">
              <a:buFont typeface="Wingdings 2" pitchFamily="18" charset="2"/>
              <a:buNone/>
            </a:pPr>
            <a:endParaRPr lang="ru-RU" dirty="0" smtClean="0">
              <a:latin typeface="Arial" pitchFamily="34" charset="0"/>
            </a:endParaRPr>
          </a:p>
          <a:p>
            <a:pPr algn="ctr">
              <a:buFont typeface="Wingdings 2" pitchFamily="18" charset="2"/>
              <a:buNone/>
            </a:pPr>
            <a:endParaRPr lang="ru-RU" dirty="0" smtClean="0">
              <a:latin typeface="Arial" pitchFamily="34" charset="0"/>
            </a:endParaRPr>
          </a:p>
          <a:p>
            <a:pPr algn="ctr">
              <a:buFont typeface="Wingdings 2" pitchFamily="18" charset="2"/>
              <a:buNone/>
            </a:pPr>
            <a:endParaRPr lang="ru-RU" dirty="0" smtClean="0">
              <a:latin typeface="Arial" pitchFamily="34" charset="0"/>
            </a:endParaRPr>
          </a:p>
          <a:p>
            <a:pPr algn="ctr">
              <a:buFont typeface="Wingdings 2" pitchFamily="18" charset="2"/>
              <a:buNone/>
            </a:pPr>
            <a:endParaRPr lang="ru-RU" dirty="0" smtClean="0">
              <a:latin typeface="Arial" pitchFamily="34" charset="0"/>
            </a:endParaRPr>
          </a:p>
        </p:txBody>
      </p:sp>
      <p:pic>
        <p:nvPicPr>
          <p:cNvPr id="7" name="Picture 10" descr="http://t2.gstatic.com/images?q=tbn:ANd9GcSxZkTcFDuUTcAzjZlNteJvEbsi_UC65paY0dp4ODoOGmtdRkGj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7036" y="4941168"/>
            <a:ext cx="2285607" cy="1569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4" descr="http://t2.gstatic.com/images?q=tbn:ANd9GcQLmixQ_ht53Pdyk-PoUB5izKE-LVd09d_JYBChEJArO4Py1uG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912" y="4941168"/>
            <a:ext cx="2419917" cy="1527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7" descr="http://cs305902.vk.me/v305902241/6417/e01OIX9ezEI.jpg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70988" y="4941168"/>
            <a:ext cx="2016866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/>
          </p:cNvSpPr>
          <p:nvPr>
            <p:ph type="title" idx="4294967295"/>
          </p:nvPr>
        </p:nvSpPr>
        <p:spPr>
          <a:xfrm>
            <a:off x="468313" y="333375"/>
            <a:ext cx="8218487" cy="935385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Comic Sans MS" pitchFamily="66" charset="0"/>
              </a:rPr>
              <a:t>Тема: </a:t>
            </a:r>
            <a:br>
              <a:rPr lang="ru-RU" sz="2800" b="1" dirty="0" smtClean="0">
                <a:solidFill>
                  <a:srgbClr val="002060"/>
                </a:solidFill>
                <a:latin typeface="Comic Sans MS" pitchFamily="66" charset="0"/>
              </a:rPr>
            </a:br>
            <a:r>
              <a:rPr lang="ru-RU" sz="2800" b="1" dirty="0" smtClean="0">
                <a:solidFill>
                  <a:srgbClr val="002060"/>
                </a:solidFill>
                <a:latin typeface="Comic Sans MS" pitchFamily="66" charset="0"/>
              </a:rPr>
              <a:t>Числа правят миром</a:t>
            </a:r>
          </a:p>
        </p:txBody>
      </p:sp>
      <p:sp>
        <p:nvSpPr>
          <p:cNvPr id="8195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556792"/>
            <a:ext cx="8435280" cy="5112568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r>
              <a:rPr lang="ru-RU" sz="2400" b="1" dirty="0" smtClean="0">
                <a:solidFill>
                  <a:srgbClr val="002060"/>
                </a:solidFill>
                <a:latin typeface="Comic Sans MS" pitchFamily="66" charset="0"/>
              </a:rPr>
              <a:t>Цели: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</a:rPr>
              <a:t> </a:t>
            </a:r>
            <a:r>
              <a:rPr lang="ru-RU" sz="2400" dirty="0" smtClean="0">
                <a:latin typeface="Comic Sans MS" pitchFamily="66" charset="0"/>
              </a:rPr>
              <a:t>Узнать, кто доказал, что числа правят миром;</a:t>
            </a:r>
          </a:p>
          <a:p>
            <a:pPr marL="495300" indent="-495300">
              <a:buFont typeface="Wingdings 2" pitchFamily="18" charset="2"/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Comic Sans MS" pitchFamily="66" charset="0"/>
              </a:rPr>
              <a:t>Задачи: </a:t>
            </a:r>
          </a:p>
          <a:p>
            <a:pPr>
              <a:buNone/>
              <a:defRPr/>
            </a:pPr>
            <a:r>
              <a:rPr lang="ru-RU" sz="2400" dirty="0" smtClean="0">
                <a:latin typeface="Comic Sans MS" pitchFamily="66" charset="0"/>
              </a:rPr>
              <a:t>1) Рассмотреть разные виды чисел</a:t>
            </a:r>
          </a:p>
          <a:p>
            <a:pPr>
              <a:buNone/>
              <a:defRPr/>
            </a:pPr>
            <a:r>
              <a:rPr lang="ru-RU" sz="2400" dirty="0" smtClean="0">
                <a:latin typeface="Comic Sans MS" pitchFamily="66" charset="0"/>
              </a:rPr>
              <a:t>2) Понять как можно изображать числа точками.</a:t>
            </a:r>
            <a:endParaRPr lang="ru-RU" sz="2400" b="1" dirty="0" smtClean="0">
              <a:latin typeface="Arial" pitchFamily="34" charset="0"/>
            </a:endParaRPr>
          </a:p>
          <a:p>
            <a:pPr>
              <a:buFont typeface="Wingdings 2" pitchFamily="18" charset="2"/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Comic Sans MS" pitchFamily="66" charset="0"/>
              </a:rPr>
              <a:t>Исследование проводил: </a:t>
            </a:r>
            <a:r>
              <a:rPr lang="ru-RU" sz="2400" dirty="0" smtClean="0">
                <a:latin typeface="Comic Sans MS" pitchFamily="66" charset="0"/>
              </a:rPr>
              <a:t>Женин Даниил, учащийся </a:t>
            </a:r>
          </a:p>
          <a:p>
            <a:pPr>
              <a:buFont typeface="Wingdings 2" pitchFamily="18" charset="2"/>
              <a:buNone/>
            </a:pPr>
            <a:r>
              <a:rPr lang="ru-RU" sz="2400" dirty="0" smtClean="0">
                <a:latin typeface="Comic Sans MS" pitchFamily="66" charset="0"/>
              </a:rPr>
              <a:t>6 класса</a:t>
            </a:r>
            <a:endParaRPr lang="ru-RU" sz="2400" b="1" dirty="0" smtClean="0">
              <a:latin typeface="Comic Sans MS" pitchFamily="66" charset="0"/>
            </a:endParaRPr>
          </a:p>
          <a:p>
            <a:pPr>
              <a:buFont typeface="Wingdings 2" pitchFamily="18" charset="2"/>
              <a:buNone/>
            </a:pPr>
            <a:endParaRPr lang="ru-RU" dirty="0" smtClean="0">
              <a:latin typeface="Arial" pitchFamily="34" charset="0"/>
            </a:endParaRPr>
          </a:p>
          <a:p>
            <a:pPr algn="ctr">
              <a:buFont typeface="Wingdings 2" pitchFamily="18" charset="2"/>
              <a:buNone/>
            </a:pPr>
            <a:endParaRPr lang="ru-RU" dirty="0" smtClean="0">
              <a:latin typeface="Arial" pitchFamily="34" charset="0"/>
            </a:endParaRPr>
          </a:p>
          <a:p>
            <a:pPr algn="ctr">
              <a:buFont typeface="Wingdings 2" pitchFamily="18" charset="2"/>
              <a:buNone/>
            </a:pPr>
            <a:endParaRPr lang="ru-RU" dirty="0" smtClean="0">
              <a:latin typeface="Arial" pitchFamily="34" charset="0"/>
            </a:endParaRPr>
          </a:p>
          <a:p>
            <a:pPr algn="ctr">
              <a:buFont typeface="Wingdings 2" pitchFamily="18" charset="2"/>
              <a:buNone/>
            </a:pPr>
            <a:endParaRPr lang="ru-RU" dirty="0" smtClean="0">
              <a:latin typeface="Arial" pitchFamily="34" charset="0"/>
            </a:endParaRPr>
          </a:p>
          <a:p>
            <a:pPr algn="ctr">
              <a:buFont typeface="Wingdings 2" pitchFamily="18" charset="2"/>
              <a:buNone/>
            </a:pPr>
            <a:endParaRPr lang="ru-RU" dirty="0" smtClean="0">
              <a:latin typeface="Arial" pitchFamily="34" charset="0"/>
            </a:endParaRPr>
          </a:p>
          <a:p>
            <a:pPr algn="ctr">
              <a:buFont typeface="Wingdings 2" pitchFamily="18" charset="2"/>
              <a:buNone/>
            </a:pPr>
            <a:endParaRPr lang="ru-RU" dirty="0" smtClean="0">
              <a:latin typeface="Arial" pitchFamily="34" charset="0"/>
            </a:endParaRP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64088" y="5085184"/>
            <a:ext cx="2709805" cy="150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5" descr="g1_1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19672" y="5085184"/>
            <a:ext cx="2880321" cy="15074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7772400" cy="864095"/>
          </a:xfrm>
        </p:spPr>
        <p:txBody>
          <a:bodyPr>
            <a:normAutofit fontScale="90000"/>
          </a:bodyPr>
          <a:lstStyle/>
          <a:p>
            <a:pPr lvl="0"/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Рефлексия</a:t>
            </a:r>
            <a:r>
              <a:rPr lang="ru-RU" b="1" dirty="0" smtClean="0">
                <a:latin typeface="Comic Sans MS" pitchFamily="66" charset="0"/>
              </a:rPr>
              <a:t/>
            </a:r>
            <a:br>
              <a:rPr lang="ru-RU" b="1" dirty="0" smtClean="0">
                <a:latin typeface="Comic Sans MS" pitchFamily="66" charset="0"/>
              </a:rPr>
            </a:br>
            <a:endParaRPr lang="ru-RU" b="1" dirty="0">
              <a:latin typeface="Comic Sans MS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2132856"/>
            <a:ext cx="7848872" cy="3505944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ru-RU" dirty="0" smtClean="0">
                <a:solidFill>
                  <a:schemeClr val="tx1"/>
                </a:solidFill>
                <a:latin typeface="Comic Sans MS" pitchFamily="66" charset="0"/>
              </a:rPr>
              <a:t>Какие были сложности в работе?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solidFill>
                  <a:schemeClr val="tx1"/>
                </a:solidFill>
                <a:latin typeface="Comic Sans MS" pitchFamily="66" charset="0"/>
              </a:rPr>
              <a:t>Какой материал показался наиболее интересным?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solidFill>
                  <a:schemeClr val="tx1"/>
                </a:solidFill>
                <a:latin typeface="Comic Sans MS" pitchFamily="66" charset="0"/>
              </a:rPr>
              <a:t>Чьи исследования оказались завершенными?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0"/>
            <a:ext cx="8507288" cy="1772816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Comic Sans MS" pitchFamily="66" charset="0"/>
              </a:rPr>
              <a:t>Тема: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Comic Sans MS" pitchFamily="66" charset="0"/>
              </a:rPr>
              <a:t>Юные исследователи </a:t>
            </a:r>
            <a:br>
              <a:rPr lang="ru-RU" sz="2400" b="1" dirty="0" smtClean="0">
                <a:solidFill>
                  <a:srgbClr val="002060"/>
                </a:solidFill>
                <a:latin typeface="Comic Sans MS" pitchFamily="66" charset="0"/>
              </a:rPr>
            </a:br>
            <a:r>
              <a:rPr lang="ru-RU" sz="2400" b="1" dirty="0" smtClean="0">
                <a:solidFill>
                  <a:srgbClr val="002060"/>
                </a:solidFill>
                <a:latin typeface="Comic Sans MS" pitchFamily="66" charset="0"/>
              </a:rPr>
              <a:t>«Занимательное и интересное </a:t>
            </a:r>
            <a:br>
              <a:rPr lang="ru-RU" sz="2400" b="1" dirty="0" smtClean="0">
                <a:solidFill>
                  <a:srgbClr val="002060"/>
                </a:solidFill>
                <a:latin typeface="Comic Sans MS" pitchFamily="66" charset="0"/>
              </a:rPr>
            </a:br>
            <a:r>
              <a:rPr lang="ru-RU" sz="2400" b="1" dirty="0" smtClean="0">
                <a:solidFill>
                  <a:srgbClr val="002060"/>
                </a:solidFill>
                <a:latin typeface="Comic Sans MS" pitchFamily="66" charset="0"/>
              </a:rPr>
              <a:t>о математических объектах»</a:t>
            </a:r>
            <a:r>
              <a:rPr lang="ru-RU" sz="2400" b="1" dirty="0" smtClean="0">
                <a:solidFill>
                  <a:srgbClr val="002060"/>
                </a:solidFill>
              </a:rPr>
              <a:t/>
            </a:r>
            <a:br>
              <a:rPr lang="ru-RU" sz="2400" b="1" dirty="0" smtClean="0">
                <a:solidFill>
                  <a:srgbClr val="002060"/>
                </a:solidFill>
              </a:rPr>
            </a:b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268760"/>
            <a:ext cx="8892480" cy="518457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b="1" dirty="0" smtClean="0">
                <a:solidFill>
                  <a:srgbClr val="002060"/>
                </a:solidFill>
                <a:latin typeface="Comic Sans MS" pitchFamily="66" charset="0"/>
              </a:rPr>
              <a:t>Цель</a:t>
            </a:r>
            <a:r>
              <a:rPr lang="ru-RU" sz="2000" dirty="0" smtClean="0">
                <a:latin typeface="Comic Sans MS" pitchFamily="66" charset="0"/>
              </a:rPr>
              <a:t>: обсуждение  исследовательских работ, представленных   </a:t>
            </a:r>
          </a:p>
          <a:p>
            <a:pPr>
              <a:buNone/>
            </a:pPr>
            <a:r>
              <a:rPr lang="ru-RU" sz="2000" dirty="0" smtClean="0">
                <a:latin typeface="Comic Sans MS" pitchFamily="66" charset="0"/>
              </a:rPr>
              <a:t>           учащимися</a:t>
            </a:r>
          </a:p>
          <a:p>
            <a:pPr>
              <a:buNone/>
            </a:pPr>
            <a:r>
              <a:rPr lang="ru-RU" sz="2000" b="1" dirty="0" smtClean="0">
                <a:solidFill>
                  <a:srgbClr val="002060"/>
                </a:solidFill>
                <a:latin typeface="Comic Sans MS" pitchFamily="66" charset="0"/>
              </a:rPr>
              <a:t>Задача:</a:t>
            </a:r>
            <a:r>
              <a:rPr lang="ru-RU" sz="2000" dirty="0" smtClean="0">
                <a:latin typeface="Comic Sans MS" pitchFamily="66" charset="0"/>
              </a:rPr>
              <a:t> рассмотреть основные этапы исследовательской работы</a:t>
            </a:r>
          </a:p>
          <a:p>
            <a:pPr>
              <a:buNone/>
            </a:pPr>
            <a:r>
              <a:rPr lang="ru-RU" sz="2000" b="1" dirty="0" smtClean="0">
                <a:solidFill>
                  <a:srgbClr val="002060"/>
                </a:solidFill>
                <a:latin typeface="Comic Sans MS" pitchFamily="66" charset="0"/>
              </a:rPr>
              <a:t>Формируемые УУД</a:t>
            </a:r>
            <a:endParaRPr lang="ru-RU" sz="2000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r>
              <a:rPr lang="ru-RU" sz="2000" b="1" dirty="0" smtClean="0">
                <a:solidFill>
                  <a:srgbClr val="002060"/>
                </a:solidFill>
                <a:latin typeface="Comic Sans MS" pitchFamily="66" charset="0"/>
              </a:rPr>
              <a:t>Личностные</a:t>
            </a:r>
            <a:r>
              <a:rPr lang="ru-RU" sz="2000" b="1" dirty="0" smtClean="0">
                <a:latin typeface="Comic Sans MS" pitchFamily="66" charset="0"/>
              </a:rPr>
              <a:t>:</a:t>
            </a:r>
            <a:r>
              <a:rPr lang="ru-RU" sz="2000" dirty="0" smtClean="0">
                <a:latin typeface="Comic Sans MS" pitchFamily="66" charset="0"/>
              </a:rPr>
              <a:t> умение самостоятельно определять цели, задачи, выдвигать гипотезы, формулировать тему</a:t>
            </a:r>
          </a:p>
          <a:p>
            <a:r>
              <a:rPr lang="ru-RU" sz="2000" b="1" dirty="0" smtClean="0">
                <a:solidFill>
                  <a:srgbClr val="002060"/>
                </a:solidFill>
                <a:latin typeface="Comic Sans MS" pitchFamily="66" charset="0"/>
              </a:rPr>
              <a:t>Регулятивные</a:t>
            </a:r>
            <a:r>
              <a:rPr lang="ru-RU" sz="2000" dirty="0" smtClean="0">
                <a:latin typeface="Comic Sans MS" pitchFamily="66" charset="0"/>
              </a:rPr>
              <a:t>: владение основами самоконтроля, самооценки</a:t>
            </a:r>
          </a:p>
          <a:p>
            <a:r>
              <a:rPr lang="ru-RU" sz="2000" b="1" dirty="0" smtClean="0">
                <a:solidFill>
                  <a:srgbClr val="002060"/>
                </a:solidFill>
                <a:latin typeface="Comic Sans MS" pitchFamily="66" charset="0"/>
              </a:rPr>
              <a:t>Познавательные</a:t>
            </a:r>
            <a:r>
              <a:rPr lang="ru-RU" sz="2000" b="1" dirty="0" smtClean="0">
                <a:latin typeface="Comic Sans MS" pitchFamily="66" charset="0"/>
              </a:rPr>
              <a:t>:</a:t>
            </a:r>
            <a:r>
              <a:rPr lang="ru-RU" sz="2000" dirty="0" smtClean="0">
                <a:latin typeface="Comic Sans MS" pitchFamily="66" charset="0"/>
              </a:rPr>
              <a:t> формирование знаний по выбранной теме, умение определять понятия, создавать обобщения, формирование информационной  культуры</a:t>
            </a:r>
          </a:p>
          <a:p>
            <a:r>
              <a:rPr lang="ru-RU" sz="2000" b="1" dirty="0" smtClean="0">
                <a:solidFill>
                  <a:srgbClr val="002060"/>
                </a:solidFill>
                <a:latin typeface="Comic Sans MS" pitchFamily="66" charset="0"/>
              </a:rPr>
              <a:t>Коммуникативные</a:t>
            </a:r>
            <a:r>
              <a:rPr lang="ru-RU" sz="2000" dirty="0" smtClean="0">
                <a:latin typeface="Comic Sans MS" pitchFamily="66" charset="0"/>
              </a:rPr>
              <a:t>: умение организовывать учебное сотрудничество и совместную деятельность с учителем и сверстниками; работать индивидуально и в группе</a:t>
            </a:r>
          </a:p>
          <a:p>
            <a:pPr>
              <a:buNone/>
            </a:pPr>
            <a:endParaRPr lang="ru-RU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Скругленный прямоугольник 15"/>
          <p:cNvSpPr/>
          <p:nvPr/>
        </p:nvSpPr>
        <p:spPr>
          <a:xfrm>
            <a:off x="2051720" y="3140968"/>
            <a:ext cx="5328592" cy="1584176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  <a:latin typeface="Comic Sans MS" pitchFamily="66" charset="0"/>
              </a:rPr>
              <a:t>Актуализация знаний</a:t>
            </a:r>
            <a:endParaRPr lang="ru-RU" sz="4000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251520" y="1052736"/>
            <a:ext cx="8229600" cy="55446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latin typeface="Comic Sans MS" pitchFamily="66" charset="0"/>
              </a:rPr>
              <a:t>Беседа с учащимися. «Математика – это … Почему?»</a:t>
            </a:r>
          </a:p>
        </p:txBody>
      </p:sp>
      <p:grpSp>
        <p:nvGrpSpPr>
          <p:cNvPr id="11" name="Группа 10"/>
          <p:cNvGrpSpPr/>
          <p:nvPr/>
        </p:nvGrpSpPr>
        <p:grpSpPr>
          <a:xfrm>
            <a:off x="323528" y="1772816"/>
            <a:ext cx="4572000" cy="1224136"/>
            <a:chOff x="1259632" y="2852936"/>
            <a:chExt cx="4572000" cy="1224136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1259632" y="2852936"/>
              <a:ext cx="4536504" cy="1224136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1259632" y="2852936"/>
              <a:ext cx="4572000" cy="1200329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>
                <a:buNone/>
              </a:pPr>
              <a:r>
                <a:rPr lang="ru-RU" b="1" dirty="0" smtClean="0"/>
                <a:t>Математика – это искусство</a:t>
              </a:r>
              <a:r>
                <a:rPr lang="ru-RU" dirty="0" smtClean="0"/>
                <a:t>, занимающееся </a:t>
              </a:r>
            </a:p>
            <a:p>
              <a:pPr>
                <a:buNone/>
              </a:pPr>
              <a:r>
                <a:rPr lang="ru-RU" dirty="0" smtClean="0"/>
                <a:t>созданием моделей окружающего мира </a:t>
              </a:r>
            </a:p>
            <a:p>
              <a:pPr>
                <a:buNone/>
              </a:pPr>
              <a:r>
                <a:rPr lang="ru-RU" dirty="0" smtClean="0"/>
                <a:t>и общественной жизни </a:t>
              </a:r>
            </a:p>
            <a:p>
              <a:pPr>
                <a:buNone/>
              </a:pPr>
              <a:r>
                <a:rPr lang="ru-RU" dirty="0" smtClean="0"/>
                <a:t>на языке математических символов</a:t>
              </a:r>
              <a:endParaRPr lang="ru-RU" dirty="0"/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5004048" y="1916832"/>
            <a:ext cx="4320480" cy="936104"/>
            <a:chOff x="1979712" y="3573016"/>
            <a:chExt cx="4248472" cy="936104"/>
          </a:xfrm>
        </p:grpSpPr>
        <p:sp>
          <p:nvSpPr>
            <p:cNvPr id="13" name="Скругленный прямоугольник 12"/>
            <p:cNvSpPr/>
            <p:nvPr/>
          </p:nvSpPr>
          <p:spPr>
            <a:xfrm>
              <a:off x="1979712" y="3573016"/>
              <a:ext cx="3960440" cy="936104"/>
            </a:xfrm>
            <a:prstGeom prst="round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361" name="Rectangle 1"/>
            <p:cNvSpPr>
              <a:spLocks noChangeArrowheads="1"/>
            </p:cNvSpPr>
            <p:nvPr/>
          </p:nvSpPr>
          <p:spPr bwMode="auto">
            <a:xfrm>
              <a:off x="1979712" y="3573016"/>
              <a:ext cx="4248472" cy="923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ea typeface="Calibri" pitchFamily="34" charset="0"/>
                  <a:cs typeface="Times New Roman" pitchFamily="18" charset="0"/>
                </a:rPr>
                <a:t>Математика – это строгая наука.</a:t>
              </a: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ea typeface="Calibri" pitchFamily="34" charset="0"/>
                  <a:cs typeface="Times New Roman" pitchFamily="18" charset="0"/>
                </a:rPr>
                <a:t>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ea typeface="Calibri" pitchFamily="34" charset="0"/>
                  <a:cs typeface="Times New Roman" pitchFamily="18" charset="0"/>
                </a:rPr>
                <a:t>М.В. Ломоносов сказал: «Ум в порядок приводит»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2123728" y="3212976"/>
            <a:ext cx="5256584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Математика – это живая наука и красивая наука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: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она вокруг нас: в мире чисел, встречающихся на каждом шагу,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в красивых геометрических фигурах и узорах растений, симметрии мира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323528" y="4797152"/>
            <a:ext cx="882047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Математика живая и красивая наука, потому что  в ней есть нечто таинственное и загадочное, требующее не только строгости, но и воображения, дающее радость творчества познающему ее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196752"/>
            <a:ext cx="8784976" cy="1368151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Закрепление полученных знаний</a:t>
            </a:r>
            <a:b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</a:b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2708920"/>
            <a:ext cx="6400800" cy="3073896"/>
          </a:xfrm>
        </p:spPr>
        <p:txBody>
          <a:bodyPr/>
          <a:lstStyle/>
          <a:p>
            <a:r>
              <a:rPr lang="ru-RU" dirty="0" smtClean="0">
                <a:solidFill>
                  <a:srgbClr val="002060"/>
                </a:solidFill>
                <a:latin typeface="Comic Sans MS" pitchFamily="66" charset="0"/>
              </a:rPr>
              <a:t>Выступления учащихся </a:t>
            </a:r>
          </a:p>
          <a:p>
            <a:r>
              <a:rPr lang="ru-RU" dirty="0" smtClean="0">
                <a:solidFill>
                  <a:srgbClr val="002060"/>
                </a:solidFill>
                <a:latin typeface="Comic Sans MS" pitchFamily="66" charset="0"/>
              </a:rPr>
              <a:t>с исследовательскими работами</a:t>
            </a:r>
          </a:p>
          <a:p>
            <a:endParaRPr lang="ru-RU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/>
          </p:cNvSpPr>
          <p:nvPr>
            <p:ph type="title" idx="4294967295"/>
          </p:nvPr>
        </p:nvSpPr>
        <p:spPr>
          <a:xfrm>
            <a:off x="468313" y="333375"/>
            <a:ext cx="8218487" cy="1223417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Comic Sans MS" pitchFamily="66" charset="0"/>
              </a:rPr>
              <a:t>Тема: </a:t>
            </a:r>
            <a:br>
              <a:rPr lang="ru-RU" sz="2800" b="1" dirty="0" smtClean="0">
                <a:solidFill>
                  <a:srgbClr val="002060"/>
                </a:solidFill>
                <a:latin typeface="Comic Sans MS" pitchFamily="66" charset="0"/>
              </a:rPr>
            </a:br>
            <a:r>
              <a:rPr lang="ru-RU" sz="2800" b="1" dirty="0" smtClean="0">
                <a:solidFill>
                  <a:srgbClr val="002060"/>
                </a:solidFill>
                <a:latin typeface="Comic Sans MS" pitchFamily="66" charset="0"/>
              </a:rPr>
              <a:t>Интересное и занимательное о </a:t>
            </a:r>
            <a:br>
              <a:rPr lang="ru-RU" sz="2800" b="1" dirty="0" smtClean="0">
                <a:solidFill>
                  <a:srgbClr val="002060"/>
                </a:solidFill>
                <a:latin typeface="Comic Sans MS" pitchFamily="66" charset="0"/>
              </a:rPr>
            </a:br>
            <a:r>
              <a:rPr lang="ru-RU" sz="2800" b="1" dirty="0" smtClean="0">
                <a:solidFill>
                  <a:srgbClr val="002060"/>
                </a:solidFill>
                <a:latin typeface="Comic Sans MS" pitchFamily="66" charset="0"/>
              </a:rPr>
              <a:t>квадрате и прямоугольнике</a:t>
            </a:r>
          </a:p>
        </p:txBody>
      </p:sp>
      <p:sp>
        <p:nvSpPr>
          <p:cNvPr id="8195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435280" cy="5069160"/>
          </a:xfrm>
        </p:spPr>
        <p:txBody>
          <a:bodyPr>
            <a:normAutofit/>
          </a:bodyPr>
          <a:lstStyle/>
          <a:p>
            <a:pPr marL="495300" indent="-495300">
              <a:buFont typeface="Wingdings 2" pitchFamily="18" charset="2"/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Comic Sans MS" pitchFamily="66" charset="0"/>
              </a:rPr>
              <a:t>Цели:</a:t>
            </a:r>
            <a:r>
              <a:rPr lang="ru-RU" sz="2400" dirty="0" smtClean="0">
                <a:latin typeface="Arial" pitchFamily="34" charset="0"/>
              </a:rPr>
              <a:t> </a:t>
            </a:r>
            <a:r>
              <a:rPr lang="ru-RU" sz="2400" dirty="0" smtClean="0">
                <a:latin typeface="Comic Sans MS" pitchFamily="66" charset="0"/>
              </a:rPr>
              <a:t>Исследование роли квадрата и прямоугольника    </a:t>
            </a:r>
          </a:p>
          <a:p>
            <a:pPr marL="495300" indent="-495300">
              <a:buFont typeface="Wingdings 2" pitchFamily="18" charset="2"/>
              <a:buNone/>
            </a:pPr>
            <a:r>
              <a:rPr lang="ru-RU" sz="2400" dirty="0" smtClean="0">
                <a:latin typeface="Comic Sans MS" pitchFamily="66" charset="0"/>
              </a:rPr>
              <a:t>           в жизни человека</a:t>
            </a:r>
          </a:p>
          <a:p>
            <a:pPr marL="495300" indent="-495300">
              <a:buFont typeface="Wingdings 2" pitchFamily="18" charset="2"/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Comic Sans MS" pitchFamily="66" charset="0"/>
              </a:rPr>
              <a:t>Задачи: </a:t>
            </a:r>
          </a:p>
          <a:p>
            <a:pPr marL="495300" indent="-495300">
              <a:buNone/>
            </a:pPr>
            <a:r>
              <a:rPr lang="ru-RU" sz="2400" dirty="0" smtClean="0">
                <a:latin typeface="Comic Sans MS" pitchFamily="66" charset="0"/>
              </a:rPr>
              <a:t>1) Изучить научную и историческую литературу</a:t>
            </a:r>
          </a:p>
          <a:p>
            <a:pPr marL="495300" indent="-495300">
              <a:buNone/>
            </a:pPr>
            <a:r>
              <a:rPr lang="ru-RU" sz="2400" dirty="0" smtClean="0">
                <a:latin typeface="Comic Sans MS" pitchFamily="66" charset="0"/>
              </a:rPr>
              <a:t>2) Исследовать, как люди используют данные фигуры в своей жизни</a:t>
            </a:r>
          </a:p>
          <a:p>
            <a:pPr>
              <a:buFont typeface="Wingdings 2" pitchFamily="18" charset="2"/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Comic Sans MS" pitchFamily="66" charset="0"/>
              </a:rPr>
              <a:t>Исследование проводил: </a:t>
            </a:r>
            <a:r>
              <a:rPr lang="ru-RU" sz="2400" dirty="0" err="1" smtClean="0">
                <a:latin typeface="Comic Sans MS" pitchFamily="66" charset="0"/>
              </a:rPr>
              <a:t>Враницын</a:t>
            </a:r>
            <a:r>
              <a:rPr lang="ru-RU" sz="2400" dirty="0" smtClean="0">
                <a:latin typeface="Comic Sans MS" pitchFamily="66" charset="0"/>
              </a:rPr>
              <a:t> Пётр, учащийся </a:t>
            </a:r>
          </a:p>
          <a:p>
            <a:pPr>
              <a:buFont typeface="Wingdings 2" pitchFamily="18" charset="2"/>
              <a:buNone/>
            </a:pPr>
            <a:r>
              <a:rPr lang="ru-RU" sz="2400" dirty="0" smtClean="0">
                <a:latin typeface="Comic Sans MS" pitchFamily="66" charset="0"/>
              </a:rPr>
              <a:t>6 класса</a:t>
            </a:r>
            <a:endParaRPr lang="ru-RU" sz="2400" b="1" dirty="0" smtClean="0">
              <a:latin typeface="Comic Sans MS" pitchFamily="66" charset="0"/>
            </a:endParaRPr>
          </a:p>
          <a:p>
            <a:pPr>
              <a:buFont typeface="Wingdings 2" pitchFamily="18" charset="2"/>
              <a:buNone/>
            </a:pPr>
            <a:endParaRPr lang="ru-RU" dirty="0" smtClean="0">
              <a:latin typeface="Arial" pitchFamily="34" charset="0"/>
            </a:endParaRPr>
          </a:p>
          <a:p>
            <a:pPr algn="ctr">
              <a:buFont typeface="Wingdings 2" pitchFamily="18" charset="2"/>
              <a:buNone/>
            </a:pPr>
            <a:endParaRPr lang="ru-RU" dirty="0" smtClean="0">
              <a:latin typeface="Arial" pitchFamily="34" charset="0"/>
            </a:endParaRPr>
          </a:p>
          <a:p>
            <a:pPr algn="ctr">
              <a:buFont typeface="Wingdings 2" pitchFamily="18" charset="2"/>
              <a:buNone/>
            </a:pPr>
            <a:endParaRPr lang="ru-RU" dirty="0" smtClean="0">
              <a:latin typeface="Arial" pitchFamily="34" charset="0"/>
            </a:endParaRPr>
          </a:p>
          <a:p>
            <a:pPr algn="ctr">
              <a:buFont typeface="Wingdings 2" pitchFamily="18" charset="2"/>
              <a:buNone/>
            </a:pPr>
            <a:endParaRPr lang="ru-RU" dirty="0" smtClean="0">
              <a:latin typeface="Arial" pitchFamily="34" charset="0"/>
            </a:endParaRPr>
          </a:p>
          <a:p>
            <a:pPr algn="ctr">
              <a:buFont typeface="Wingdings 2" pitchFamily="18" charset="2"/>
              <a:buNone/>
            </a:pPr>
            <a:endParaRPr lang="ru-RU" dirty="0" smtClean="0">
              <a:latin typeface="Arial" pitchFamily="34" charset="0"/>
            </a:endParaRPr>
          </a:p>
          <a:p>
            <a:pPr algn="ctr">
              <a:buFont typeface="Wingdings 2" pitchFamily="18" charset="2"/>
              <a:buNone/>
            </a:pPr>
            <a:endParaRPr lang="ru-RU" dirty="0" smtClean="0">
              <a:latin typeface="Arial" pitchFamily="34" charset="0"/>
            </a:endParaRPr>
          </a:p>
        </p:txBody>
      </p:sp>
      <p:pic>
        <p:nvPicPr>
          <p:cNvPr id="4" name="Picture 8" descr="Square on sphere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763688" y="4941168"/>
            <a:ext cx="1368152" cy="1368152"/>
          </a:xfrm>
          <a:prstGeom prst="rect">
            <a:avLst/>
          </a:prstGeom>
        </p:spPr>
      </p:pic>
      <p:pic>
        <p:nvPicPr>
          <p:cNvPr id="5" name="Picture 10" descr="Square on plane.sv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07904" y="5013176"/>
            <a:ext cx="1152128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2" descr="Square on hyperbolic plan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24128" y="4941168"/>
            <a:ext cx="1225886" cy="1250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/>
          </p:cNvSpPr>
          <p:nvPr>
            <p:ph type="title" idx="4294967295"/>
          </p:nvPr>
        </p:nvSpPr>
        <p:spPr>
          <a:xfrm>
            <a:off x="467544" y="116631"/>
            <a:ext cx="8218487" cy="1008113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Comic Sans MS" pitchFamily="66" charset="0"/>
              </a:rPr>
              <a:t>Тема: </a:t>
            </a:r>
            <a:br>
              <a:rPr lang="ru-RU" sz="2800" b="1" dirty="0" smtClean="0">
                <a:solidFill>
                  <a:srgbClr val="002060"/>
                </a:solidFill>
                <a:latin typeface="Comic Sans MS" pitchFamily="66" charset="0"/>
              </a:rPr>
            </a:br>
            <a:r>
              <a:rPr lang="ru-RU" sz="2800" b="1" dirty="0" smtClean="0">
                <a:solidFill>
                  <a:srgbClr val="002060"/>
                </a:solidFill>
                <a:latin typeface="Comic Sans MS" pitchFamily="66" charset="0"/>
              </a:rPr>
              <a:t>Интересное о треугольнике</a:t>
            </a:r>
          </a:p>
        </p:txBody>
      </p:sp>
      <p:sp>
        <p:nvSpPr>
          <p:cNvPr id="8195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124744"/>
            <a:ext cx="8507288" cy="5544616"/>
          </a:xfrm>
        </p:spPr>
        <p:txBody>
          <a:bodyPr>
            <a:normAutofit/>
          </a:bodyPr>
          <a:lstStyle/>
          <a:p>
            <a:pPr marL="495300" indent="-495300">
              <a:buFont typeface="Wingdings 2" pitchFamily="18" charset="2"/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Comic Sans MS" pitchFamily="66" charset="0"/>
              </a:rPr>
              <a:t>Цели: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</a:rPr>
              <a:t> </a:t>
            </a:r>
            <a:r>
              <a:rPr lang="ru-RU" sz="2400" dirty="0" smtClean="0">
                <a:latin typeface="Comic Sans MS" pitchFamily="66" charset="0"/>
              </a:rPr>
              <a:t>Исследование роли треугольника  в жизни </a:t>
            </a:r>
          </a:p>
          <a:p>
            <a:pPr marL="495300" indent="-495300">
              <a:buFont typeface="Wingdings 2" pitchFamily="18" charset="2"/>
              <a:buNone/>
            </a:pPr>
            <a:r>
              <a:rPr lang="ru-RU" sz="2400" dirty="0" smtClean="0">
                <a:latin typeface="Comic Sans MS" pitchFamily="66" charset="0"/>
              </a:rPr>
              <a:t>человека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Comic Sans MS" pitchFamily="66" charset="0"/>
              </a:rPr>
              <a:t>Задачи: </a:t>
            </a:r>
          </a:p>
          <a:p>
            <a:pPr>
              <a:buNone/>
            </a:pPr>
            <a:r>
              <a:rPr lang="ru-RU" sz="2400" dirty="0" smtClean="0"/>
              <a:t>1</a:t>
            </a:r>
            <a:r>
              <a:rPr lang="ru-RU" sz="2400" dirty="0" smtClean="0">
                <a:latin typeface="Comic Sans MS" pitchFamily="66" charset="0"/>
              </a:rPr>
              <a:t>) Познакомиться с треугольником </a:t>
            </a:r>
            <a:r>
              <a:rPr lang="ru-RU" sz="2400" dirty="0" err="1" smtClean="0">
                <a:latin typeface="Comic Sans MS" pitchFamily="66" charset="0"/>
              </a:rPr>
              <a:t>Рёло</a:t>
            </a:r>
            <a:endParaRPr lang="ru-RU" sz="24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ru-RU" sz="2400" dirty="0" smtClean="0"/>
              <a:t>2</a:t>
            </a:r>
            <a:r>
              <a:rPr lang="ru-RU" sz="2400" dirty="0" smtClean="0">
                <a:latin typeface="Comic Sans MS" pitchFamily="66" charset="0"/>
              </a:rPr>
              <a:t>) Найти и изучить информацию о Бермудском треугольнике</a:t>
            </a:r>
          </a:p>
          <a:p>
            <a:pPr>
              <a:buNone/>
            </a:pPr>
            <a:r>
              <a:rPr lang="ru-RU" sz="2400" dirty="0" smtClean="0"/>
              <a:t>3) </a:t>
            </a:r>
            <a:r>
              <a:rPr lang="ru-RU" sz="2400" dirty="0" smtClean="0">
                <a:latin typeface="Comic Sans MS" pitchFamily="66" charset="0"/>
              </a:rPr>
              <a:t>Обобщить интересные факты о треугольнике</a:t>
            </a:r>
          </a:p>
          <a:p>
            <a:pPr>
              <a:buFont typeface="Wingdings 2" pitchFamily="18" charset="2"/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Comic Sans MS" pitchFamily="66" charset="0"/>
              </a:rPr>
              <a:t>Исследование проводили: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latin typeface="Comic Sans MS" pitchFamily="66" charset="0"/>
              </a:rPr>
              <a:t>Кутявина</a:t>
            </a:r>
            <a:r>
              <a:rPr lang="ru-RU" sz="2400" dirty="0" smtClean="0">
                <a:latin typeface="Comic Sans MS" pitchFamily="66" charset="0"/>
              </a:rPr>
              <a:t> Влада, </a:t>
            </a:r>
          </a:p>
          <a:p>
            <a:pPr>
              <a:buFont typeface="Wingdings 2" pitchFamily="18" charset="2"/>
              <a:buNone/>
            </a:pPr>
            <a:r>
              <a:rPr lang="ru-RU" sz="2400" dirty="0" err="1" smtClean="0">
                <a:latin typeface="Comic Sans MS" pitchFamily="66" charset="0"/>
              </a:rPr>
              <a:t>Кислицына</a:t>
            </a:r>
            <a:r>
              <a:rPr lang="ru-RU" sz="2400" dirty="0" smtClean="0">
                <a:latin typeface="Comic Sans MS" pitchFamily="66" charset="0"/>
              </a:rPr>
              <a:t> Ангелина, учащиеся 6 класса</a:t>
            </a:r>
            <a:endParaRPr lang="ru-RU" sz="2400" b="1" dirty="0" smtClean="0">
              <a:latin typeface="Comic Sans MS" pitchFamily="66" charset="0"/>
            </a:endParaRPr>
          </a:p>
          <a:p>
            <a:pPr>
              <a:buFont typeface="Wingdings 2" pitchFamily="18" charset="2"/>
              <a:buNone/>
            </a:pPr>
            <a:endParaRPr lang="ru-RU" dirty="0" smtClean="0">
              <a:latin typeface="Arial" pitchFamily="34" charset="0"/>
            </a:endParaRPr>
          </a:p>
          <a:p>
            <a:pPr algn="ctr">
              <a:buFont typeface="Wingdings 2" pitchFamily="18" charset="2"/>
              <a:buNone/>
            </a:pPr>
            <a:endParaRPr lang="ru-RU" dirty="0" smtClean="0">
              <a:latin typeface="Arial" pitchFamily="34" charset="0"/>
            </a:endParaRPr>
          </a:p>
          <a:p>
            <a:pPr algn="ctr">
              <a:buFont typeface="Wingdings 2" pitchFamily="18" charset="2"/>
              <a:buNone/>
            </a:pPr>
            <a:endParaRPr lang="ru-RU" dirty="0" smtClean="0">
              <a:latin typeface="Arial" pitchFamily="34" charset="0"/>
            </a:endParaRPr>
          </a:p>
          <a:p>
            <a:pPr algn="ctr">
              <a:buFont typeface="Wingdings 2" pitchFamily="18" charset="2"/>
              <a:buNone/>
            </a:pPr>
            <a:endParaRPr lang="ru-RU" dirty="0" smtClean="0">
              <a:latin typeface="Arial" pitchFamily="34" charset="0"/>
            </a:endParaRPr>
          </a:p>
          <a:p>
            <a:pPr algn="ctr">
              <a:buFont typeface="Wingdings 2" pitchFamily="18" charset="2"/>
              <a:buNone/>
            </a:pPr>
            <a:endParaRPr lang="ru-RU" dirty="0" smtClean="0">
              <a:latin typeface="Arial" pitchFamily="34" charset="0"/>
            </a:endParaRPr>
          </a:p>
          <a:p>
            <a:pPr algn="ctr">
              <a:buFont typeface="Wingdings 2" pitchFamily="18" charset="2"/>
              <a:buNone/>
            </a:pPr>
            <a:endParaRPr lang="ru-RU" dirty="0" smtClean="0">
              <a:latin typeface="Arial" pitchFamily="34" charset="0"/>
            </a:endParaRPr>
          </a:p>
        </p:txBody>
      </p:sp>
      <p:pic>
        <p:nvPicPr>
          <p:cNvPr id="7" name="Picture 5" descr="66567c67d8_40740465_o2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1560" y="5157192"/>
            <a:ext cx="1571345" cy="1396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cosmictriangl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60" y="5157192"/>
            <a:ext cx="1746577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800px-Sicily_map_RU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99992" y="5301208"/>
            <a:ext cx="1595669" cy="1196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miass02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72200" y="5229200"/>
            <a:ext cx="2450421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/>
          </p:cNvSpPr>
          <p:nvPr>
            <p:ph type="title" idx="4294967295"/>
          </p:nvPr>
        </p:nvSpPr>
        <p:spPr>
          <a:xfrm>
            <a:off x="395537" y="188640"/>
            <a:ext cx="8291264" cy="936104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Comic Sans MS" pitchFamily="66" charset="0"/>
              </a:rPr>
              <a:t>Тема: </a:t>
            </a:r>
            <a:br>
              <a:rPr lang="ru-RU" sz="2800" b="1" dirty="0" smtClean="0">
                <a:solidFill>
                  <a:srgbClr val="002060"/>
                </a:solidFill>
                <a:latin typeface="Comic Sans MS" pitchFamily="66" charset="0"/>
              </a:rPr>
            </a:br>
            <a:r>
              <a:rPr lang="ru-RU" sz="2800" b="1" dirty="0" smtClean="0">
                <a:solidFill>
                  <a:srgbClr val="002060"/>
                </a:solidFill>
                <a:latin typeface="Comic Sans MS" pitchFamily="66" charset="0"/>
              </a:rPr>
              <a:t>Классы чисел</a:t>
            </a:r>
          </a:p>
        </p:txBody>
      </p:sp>
      <p:sp>
        <p:nvSpPr>
          <p:cNvPr id="8195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196752"/>
            <a:ext cx="8435280" cy="5472608"/>
          </a:xfrm>
        </p:spPr>
        <p:txBody>
          <a:bodyPr>
            <a:normAutofit/>
          </a:bodyPr>
          <a:lstStyle/>
          <a:p>
            <a:pPr marL="457200" indent="-457200">
              <a:buNone/>
            </a:pPr>
            <a:r>
              <a:rPr lang="ru-RU" sz="2000" b="1" dirty="0" smtClean="0">
                <a:solidFill>
                  <a:srgbClr val="002060"/>
                </a:solidFill>
                <a:latin typeface="Comic Sans MS" pitchFamily="66" charset="0"/>
              </a:rPr>
              <a:t>Цели:</a:t>
            </a:r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</a:rPr>
              <a:t> </a:t>
            </a:r>
            <a:r>
              <a:rPr lang="ru-RU" sz="2000" dirty="0" smtClean="0">
                <a:latin typeface="Comic Sans MS" pitchFamily="66" charset="0"/>
              </a:rPr>
              <a:t>Узнать новые классы чисел. Их особенности. Их примеры.</a:t>
            </a:r>
            <a:r>
              <a:rPr lang="ru-RU" sz="20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Comic Sans MS" pitchFamily="66" charset="0"/>
              </a:rPr>
              <a:t> </a:t>
            </a:r>
          </a:p>
          <a:p>
            <a:pPr marL="457200" indent="-457200">
              <a:buNone/>
            </a:pPr>
            <a:r>
              <a:rPr lang="ru-RU" sz="2000" dirty="0" smtClean="0">
                <a:latin typeface="Comic Sans MS" pitchFamily="66" charset="0"/>
              </a:rPr>
              <a:t>Узнать есть ли такой класс чисел, который самый последний из </a:t>
            </a:r>
          </a:p>
          <a:p>
            <a:pPr marL="457200" indent="-457200">
              <a:buNone/>
            </a:pPr>
            <a:r>
              <a:rPr lang="ru-RU" sz="2000" dirty="0" smtClean="0">
                <a:latin typeface="Comic Sans MS" pitchFamily="66" charset="0"/>
              </a:rPr>
              <a:t>классов чисел. </a:t>
            </a:r>
          </a:p>
          <a:p>
            <a:pPr marL="457200" indent="-457200"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Comic Sans MS" pitchFamily="66" charset="0"/>
              </a:rPr>
              <a:t>Задачи:</a:t>
            </a:r>
          </a:p>
          <a:p>
            <a:pPr marL="457200" indent="-457200">
              <a:buNone/>
            </a:pPr>
            <a:r>
              <a:rPr lang="ru-RU" sz="1800" dirty="0" smtClean="0">
                <a:latin typeface="Comic Sans MS" pitchFamily="66" charset="0"/>
              </a:rPr>
              <a:t>Число-основное понятие математики, используемое для количественной</a:t>
            </a:r>
          </a:p>
          <a:p>
            <a:pPr marL="457200" indent="-457200">
              <a:buNone/>
            </a:pPr>
            <a:r>
              <a:rPr lang="ru-RU" sz="1800" dirty="0" smtClean="0">
                <a:latin typeface="Comic Sans MS" pitchFamily="66" charset="0"/>
              </a:rPr>
              <a:t>характеристики, сравнения, нумерации объектов и их частей.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1800" dirty="0" smtClean="0">
                <a:latin typeface="Comic Sans MS" pitchFamily="66" charset="0"/>
                <a:ea typeface="Calibri" pitchFamily="34" charset="0"/>
                <a:cs typeface="Times New Roman" pitchFamily="18" charset="0"/>
              </a:rPr>
              <a:t>Откуда появилось число?</a:t>
            </a:r>
            <a:endParaRPr lang="ru-RU" sz="1800" dirty="0" smtClean="0">
              <a:latin typeface="Comic Sans MS" pitchFamily="66" charset="0"/>
              <a:cs typeface="Arial" pitchFamily="34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1800" dirty="0" smtClean="0">
                <a:latin typeface="Comic Sans MS" pitchFamily="66" charset="0"/>
                <a:ea typeface="Calibri" pitchFamily="34" charset="0"/>
                <a:cs typeface="Times New Roman" pitchFamily="18" charset="0"/>
              </a:rPr>
              <a:t>Варианты:</a:t>
            </a:r>
            <a:r>
              <a:rPr lang="ru-RU" sz="18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Comic Sans MS" pitchFamily="66" charset="0"/>
              </a:rPr>
              <a:t> </a:t>
            </a:r>
            <a:r>
              <a:rPr lang="ru-RU" sz="1800" dirty="0" smtClean="0">
                <a:latin typeface="Comic Sans MS" pitchFamily="66" charset="0"/>
              </a:rPr>
              <a:t>Цифры и числа появились в результате необходимости человека вести счёт своему хозяйству.  </a:t>
            </a:r>
            <a:endParaRPr lang="en-US" sz="1800" dirty="0" smtClean="0">
              <a:latin typeface="Comic Sans MS" pitchFamily="66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1800" dirty="0" smtClean="0">
                <a:latin typeface="Comic Sans MS" pitchFamily="66" charset="0"/>
              </a:rPr>
              <a:t>Первое число появилось с нашего главного инструмента счёта – пальцев.</a:t>
            </a:r>
          </a:p>
          <a:p>
            <a:pPr>
              <a:buFont typeface="Wingdings 2" pitchFamily="18" charset="2"/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Comic Sans MS" pitchFamily="66" charset="0"/>
              </a:rPr>
              <a:t>Исследование проводили: </a:t>
            </a:r>
            <a:r>
              <a:rPr lang="ru-RU" sz="2000" dirty="0" err="1" smtClean="0">
                <a:latin typeface="Comic Sans MS" pitchFamily="66" charset="0"/>
              </a:rPr>
              <a:t>Захарин</a:t>
            </a:r>
            <a:r>
              <a:rPr lang="ru-RU" sz="2000" dirty="0" smtClean="0">
                <a:latin typeface="Comic Sans MS" pitchFamily="66" charset="0"/>
              </a:rPr>
              <a:t> Сергей, </a:t>
            </a:r>
            <a:r>
              <a:rPr lang="ru-RU" sz="2000" dirty="0" err="1" smtClean="0">
                <a:latin typeface="Comic Sans MS" pitchFamily="66" charset="0"/>
              </a:rPr>
              <a:t>Балховских</a:t>
            </a:r>
            <a:r>
              <a:rPr lang="ru-RU" sz="2000" dirty="0" smtClean="0">
                <a:latin typeface="Comic Sans MS" pitchFamily="66" charset="0"/>
              </a:rPr>
              <a:t> </a:t>
            </a:r>
          </a:p>
          <a:p>
            <a:pPr>
              <a:buFont typeface="Wingdings 2" pitchFamily="18" charset="2"/>
              <a:buNone/>
            </a:pPr>
            <a:r>
              <a:rPr lang="ru-RU" sz="2000" dirty="0" smtClean="0">
                <a:latin typeface="Comic Sans MS" pitchFamily="66" charset="0"/>
              </a:rPr>
              <a:t>Никита, учащиеся 6 класса</a:t>
            </a:r>
            <a:endParaRPr lang="ru-RU" sz="2000" b="1" dirty="0" smtClean="0">
              <a:latin typeface="Comic Sans MS" pitchFamily="66" charset="0"/>
            </a:endParaRPr>
          </a:p>
          <a:p>
            <a:pPr>
              <a:buFont typeface="Wingdings 2" pitchFamily="18" charset="2"/>
              <a:buNone/>
            </a:pPr>
            <a:endParaRPr lang="ru-RU" dirty="0" smtClean="0">
              <a:latin typeface="Arial" pitchFamily="34" charset="0"/>
            </a:endParaRPr>
          </a:p>
          <a:p>
            <a:pPr algn="ctr">
              <a:buFont typeface="Wingdings 2" pitchFamily="18" charset="2"/>
              <a:buNone/>
            </a:pPr>
            <a:endParaRPr lang="ru-RU" dirty="0" smtClean="0">
              <a:latin typeface="Arial" pitchFamily="34" charset="0"/>
            </a:endParaRPr>
          </a:p>
          <a:p>
            <a:pPr algn="ctr">
              <a:buFont typeface="Wingdings 2" pitchFamily="18" charset="2"/>
              <a:buNone/>
            </a:pPr>
            <a:endParaRPr lang="ru-RU" dirty="0" smtClean="0">
              <a:latin typeface="Arial" pitchFamily="34" charset="0"/>
            </a:endParaRPr>
          </a:p>
          <a:p>
            <a:pPr algn="ctr">
              <a:buFont typeface="Wingdings 2" pitchFamily="18" charset="2"/>
              <a:buNone/>
            </a:pPr>
            <a:endParaRPr lang="ru-RU" dirty="0" smtClean="0">
              <a:latin typeface="Arial" pitchFamily="34" charset="0"/>
            </a:endParaRPr>
          </a:p>
          <a:p>
            <a:pPr algn="ctr">
              <a:buFont typeface="Wingdings 2" pitchFamily="18" charset="2"/>
              <a:buNone/>
            </a:pPr>
            <a:endParaRPr lang="ru-RU" dirty="0" smtClean="0">
              <a:latin typeface="Arial" pitchFamily="34" charset="0"/>
            </a:endParaRPr>
          </a:p>
          <a:p>
            <a:pPr algn="ctr">
              <a:buFont typeface="Wingdings 2" pitchFamily="18" charset="2"/>
              <a:buNone/>
            </a:pPr>
            <a:endParaRPr lang="ru-RU" dirty="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/>
          </p:cNvSpPr>
          <p:nvPr>
            <p:ph type="title" idx="4294967295"/>
          </p:nvPr>
        </p:nvSpPr>
        <p:spPr>
          <a:xfrm>
            <a:off x="539552" y="0"/>
            <a:ext cx="8218487" cy="1223417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Comic Sans MS" pitchFamily="66" charset="0"/>
              </a:rPr>
              <a:t>Тема: </a:t>
            </a:r>
            <a:br>
              <a:rPr lang="ru-RU" sz="2800" b="1" dirty="0" smtClean="0">
                <a:solidFill>
                  <a:srgbClr val="002060"/>
                </a:solidFill>
                <a:latin typeface="Comic Sans MS" pitchFamily="66" charset="0"/>
              </a:rPr>
            </a:br>
            <a:r>
              <a:rPr lang="ru-RU" sz="2800" b="1" dirty="0" smtClean="0">
                <a:solidFill>
                  <a:srgbClr val="002060"/>
                </a:solidFill>
                <a:latin typeface="Comic Sans MS" pitchFamily="66" charset="0"/>
              </a:rPr>
              <a:t>Мистические числа</a:t>
            </a:r>
          </a:p>
        </p:txBody>
      </p:sp>
      <p:sp>
        <p:nvSpPr>
          <p:cNvPr id="8195" name="Rectangle 3"/>
          <p:cNvSpPr>
            <a:spLocks noGrp="1"/>
          </p:cNvSpPr>
          <p:nvPr>
            <p:ph type="body" idx="4294967295"/>
          </p:nvPr>
        </p:nvSpPr>
        <p:spPr>
          <a:xfrm>
            <a:off x="323528" y="980728"/>
            <a:ext cx="8568952" cy="5328592"/>
          </a:xfrm>
        </p:spPr>
        <p:txBody>
          <a:bodyPr>
            <a:normAutofit/>
          </a:bodyPr>
          <a:lstStyle/>
          <a:p>
            <a:pPr marL="495300" indent="-495300"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Comic Sans MS" pitchFamily="66" charset="0"/>
              </a:rPr>
              <a:t>Цели: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</a:rPr>
              <a:t> </a:t>
            </a:r>
            <a:r>
              <a:rPr lang="ru-RU" sz="2400" dirty="0" smtClean="0">
                <a:latin typeface="Comic Sans MS" pitchFamily="66" charset="0"/>
              </a:rPr>
              <a:t>Узнать, почему числа 666,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ru-RU" sz="2400" dirty="0" smtClean="0">
                <a:latin typeface="Comic Sans MS" pitchFamily="66" charset="0"/>
              </a:rPr>
              <a:t>7,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ru-RU" sz="2400" dirty="0" smtClean="0">
                <a:latin typeface="Comic Sans MS" pitchFamily="66" charset="0"/>
              </a:rPr>
              <a:t>3 являются </a:t>
            </a:r>
          </a:p>
          <a:p>
            <a:pPr marL="495300" indent="-495300">
              <a:buNone/>
            </a:pPr>
            <a:r>
              <a:rPr lang="ru-RU" sz="2400" dirty="0" smtClean="0">
                <a:latin typeface="Comic Sans MS" pitchFamily="66" charset="0"/>
              </a:rPr>
              <a:t>мистическими</a:t>
            </a:r>
          </a:p>
          <a:p>
            <a:pPr marL="495300" indent="-495300">
              <a:buFont typeface="Wingdings 2" pitchFamily="18" charset="2"/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Comic Sans MS" pitchFamily="66" charset="0"/>
              </a:rPr>
              <a:t>Задачи:</a:t>
            </a:r>
          </a:p>
          <a:p>
            <a:pPr lvl="0">
              <a:buNone/>
            </a:pPr>
            <a:r>
              <a:rPr lang="ru-RU" sz="2400" dirty="0" smtClean="0">
                <a:latin typeface="Comic Sans MS" pitchFamily="66" charset="0"/>
              </a:rPr>
              <a:t>1) Найти информацию о числах</a:t>
            </a:r>
          </a:p>
          <a:p>
            <a:pPr lvl="0">
              <a:buNone/>
            </a:pPr>
            <a:r>
              <a:rPr lang="ru-RU" sz="2400" dirty="0" smtClean="0">
                <a:latin typeface="Comic Sans MS" pitchFamily="66" charset="0"/>
              </a:rPr>
              <a:t>2) Узнать свое число и что оно означает </a:t>
            </a:r>
            <a:endParaRPr lang="ru-RU" sz="2400" b="1" dirty="0" smtClean="0">
              <a:latin typeface="Comic Sans MS" pitchFamily="66" charset="0"/>
            </a:endParaRPr>
          </a:p>
          <a:p>
            <a:pPr>
              <a:buFont typeface="Wingdings 2" pitchFamily="18" charset="2"/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Comic Sans MS" pitchFamily="66" charset="0"/>
              </a:rPr>
              <a:t>Исследование проводили: </a:t>
            </a:r>
            <a:r>
              <a:rPr lang="ru-RU" sz="2400" dirty="0" err="1" smtClean="0">
                <a:latin typeface="Comic Sans MS" pitchFamily="66" charset="0"/>
              </a:rPr>
              <a:t>Смолькова</a:t>
            </a:r>
            <a:r>
              <a:rPr lang="ru-RU" sz="2400" dirty="0" smtClean="0">
                <a:latin typeface="Comic Sans MS" pitchFamily="66" charset="0"/>
              </a:rPr>
              <a:t> Елена, </a:t>
            </a:r>
          </a:p>
          <a:p>
            <a:pPr>
              <a:buFont typeface="Wingdings 2" pitchFamily="18" charset="2"/>
              <a:buNone/>
            </a:pPr>
            <a:r>
              <a:rPr lang="ru-RU" sz="2400" dirty="0" smtClean="0">
                <a:latin typeface="Comic Sans MS" pitchFamily="66" charset="0"/>
              </a:rPr>
              <a:t>Долматова Анна, учащиеся 6 класса</a:t>
            </a:r>
            <a:endParaRPr lang="ru-RU" sz="2400" b="1" dirty="0" smtClean="0">
              <a:latin typeface="Comic Sans MS" pitchFamily="66" charset="0"/>
            </a:endParaRPr>
          </a:p>
          <a:p>
            <a:pPr>
              <a:buFont typeface="Wingdings 2" pitchFamily="18" charset="2"/>
              <a:buNone/>
            </a:pPr>
            <a:endParaRPr lang="ru-RU" dirty="0" smtClean="0">
              <a:latin typeface="Arial" pitchFamily="34" charset="0"/>
            </a:endParaRPr>
          </a:p>
          <a:p>
            <a:pPr algn="ctr">
              <a:buFont typeface="Wingdings 2" pitchFamily="18" charset="2"/>
              <a:buNone/>
            </a:pPr>
            <a:endParaRPr lang="ru-RU" dirty="0" smtClean="0">
              <a:latin typeface="Arial" pitchFamily="34" charset="0"/>
            </a:endParaRPr>
          </a:p>
          <a:p>
            <a:pPr algn="ctr">
              <a:buFont typeface="Wingdings 2" pitchFamily="18" charset="2"/>
              <a:buNone/>
            </a:pPr>
            <a:endParaRPr lang="ru-RU" dirty="0" smtClean="0">
              <a:latin typeface="Arial" pitchFamily="34" charset="0"/>
            </a:endParaRPr>
          </a:p>
          <a:p>
            <a:pPr algn="ctr">
              <a:buFont typeface="Wingdings 2" pitchFamily="18" charset="2"/>
              <a:buNone/>
            </a:pPr>
            <a:endParaRPr lang="ru-RU" dirty="0" smtClean="0">
              <a:latin typeface="Arial" pitchFamily="34" charset="0"/>
            </a:endParaRPr>
          </a:p>
          <a:p>
            <a:pPr algn="ctr">
              <a:buFont typeface="Wingdings 2" pitchFamily="18" charset="2"/>
              <a:buNone/>
            </a:pPr>
            <a:endParaRPr lang="ru-RU" dirty="0" smtClean="0">
              <a:latin typeface="Arial" pitchFamily="34" charset="0"/>
            </a:endParaRPr>
          </a:p>
          <a:p>
            <a:pPr algn="ctr">
              <a:buFont typeface="Wingdings 2" pitchFamily="18" charset="2"/>
              <a:buNone/>
            </a:pPr>
            <a:endParaRPr lang="ru-RU" dirty="0" smtClean="0">
              <a:latin typeface="Arial" pitchFamily="34" charset="0"/>
            </a:endParaRPr>
          </a:p>
        </p:txBody>
      </p:sp>
      <p:pic>
        <p:nvPicPr>
          <p:cNvPr id="7" name="Рисунок 6" descr="105726905_4709286_security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4221088"/>
            <a:ext cx="2409717" cy="1746635"/>
          </a:xfrm>
          <a:prstGeom prst="rect">
            <a:avLst/>
          </a:prstGeom>
        </p:spPr>
      </p:pic>
      <p:pic>
        <p:nvPicPr>
          <p:cNvPr id="10" name="Рисунок 9" descr="semya_giper_2012041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91880" y="4293096"/>
            <a:ext cx="2143710" cy="1432180"/>
          </a:xfrm>
          <a:prstGeom prst="rect">
            <a:avLst/>
          </a:prstGeom>
        </p:spPr>
      </p:pic>
      <p:pic>
        <p:nvPicPr>
          <p:cNvPr id="11" name="Рисунок 10" descr="750px-US_666.svg_.png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40152" y="4077072"/>
            <a:ext cx="2513637" cy="18459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/>
          </p:cNvSpPr>
          <p:nvPr>
            <p:ph type="title" idx="4294967295"/>
          </p:nvPr>
        </p:nvSpPr>
        <p:spPr>
          <a:xfrm>
            <a:off x="468313" y="1"/>
            <a:ext cx="8218487" cy="908719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Comic Sans MS" pitchFamily="66" charset="0"/>
              </a:rPr>
              <a:t>Тема: Круг в нашей жизни</a:t>
            </a:r>
          </a:p>
        </p:txBody>
      </p:sp>
      <p:sp>
        <p:nvSpPr>
          <p:cNvPr id="8195" name="Rectangle 3"/>
          <p:cNvSpPr>
            <a:spLocks noGrp="1"/>
          </p:cNvSpPr>
          <p:nvPr>
            <p:ph type="body" idx="4294967295"/>
          </p:nvPr>
        </p:nvSpPr>
        <p:spPr>
          <a:xfrm>
            <a:off x="708720" y="692696"/>
            <a:ext cx="8435280" cy="5976664"/>
          </a:xfrm>
        </p:spPr>
        <p:txBody>
          <a:bodyPr>
            <a:normAutofit/>
          </a:bodyPr>
          <a:lstStyle/>
          <a:p>
            <a:pPr marL="495300" indent="-495300">
              <a:buFont typeface="Wingdings 2" pitchFamily="18" charset="2"/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Comic Sans MS" pitchFamily="66" charset="0"/>
              </a:rPr>
              <a:t>Цели: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</a:rPr>
              <a:t> </a:t>
            </a:r>
            <a:r>
              <a:rPr lang="ru-RU" sz="2400" dirty="0" smtClean="0">
                <a:latin typeface="Comic Sans MS" pitchFamily="66" charset="0"/>
              </a:rPr>
              <a:t>исследование   роли   круга в жизни  человека</a:t>
            </a:r>
          </a:p>
          <a:p>
            <a:pPr marL="495300" indent="-495300">
              <a:buFont typeface="Wingdings 2" pitchFamily="18" charset="2"/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Comic Sans MS" pitchFamily="66" charset="0"/>
              </a:rPr>
              <a:t>Задачи: </a:t>
            </a:r>
          </a:p>
          <a:p>
            <a:pPr marL="457200" indent="-457200">
              <a:buNone/>
              <a:defRPr/>
            </a:pPr>
            <a:r>
              <a:rPr lang="ru-RU" sz="2400" dirty="0" smtClean="0">
                <a:latin typeface="Comic Sans MS" pitchFamily="66" charset="0"/>
              </a:rPr>
              <a:t>1) Изучить научную и историческую  литературу по </a:t>
            </a:r>
          </a:p>
          <a:p>
            <a:pPr marL="457200" indent="-457200">
              <a:buNone/>
              <a:defRPr/>
            </a:pPr>
            <a:r>
              <a:rPr lang="ru-RU" sz="2400" dirty="0" smtClean="0">
                <a:latin typeface="Comic Sans MS" pitchFamily="66" charset="0"/>
              </a:rPr>
              <a:t>данной теме, выполнить практические измерения          </a:t>
            </a:r>
          </a:p>
          <a:p>
            <a:pPr marL="457200" indent="-457200">
              <a:buNone/>
              <a:defRPr/>
            </a:pPr>
            <a:r>
              <a:rPr lang="ru-RU" sz="2400" dirty="0" smtClean="0">
                <a:latin typeface="Comic Sans MS" pitchFamily="66" charset="0"/>
              </a:rPr>
              <a:t>и вычисления</a:t>
            </a:r>
          </a:p>
          <a:p>
            <a:pPr>
              <a:buFont typeface="Arial" charset="0"/>
              <a:buNone/>
              <a:defRPr/>
            </a:pPr>
            <a:r>
              <a:rPr lang="ru-RU" sz="2400" dirty="0" smtClean="0">
                <a:latin typeface="Comic Sans MS" pitchFamily="66" charset="0"/>
              </a:rPr>
              <a:t>2) Исследовать, как люди используют понятие «круг»             </a:t>
            </a:r>
          </a:p>
          <a:p>
            <a:pPr>
              <a:buFont typeface="Arial" charset="0"/>
              <a:buNone/>
              <a:defRPr/>
            </a:pPr>
            <a:r>
              <a:rPr lang="ru-RU" sz="2400" dirty="0" smtClean="0">
                <a:latin typeface="Comic Sans MS" pitchFamily="66" charset="0"/>
              </a:rPr>
              <a:t>в своей жизни    </a:t>
            </a:r>
          </a:p>
          <a:p>
            <a:pPr>
              <a:buFont typeface="Arial" charset="0"/>
              <a:buNone/>
              <a:defRPr/>
            </a:pPr>
            <a:r>
              <a:rPr lang="ru-RU" sz="2400" dirty="0" smtClean="0">
                <a:latin typeface="Comic Sans MS" pitchFamily="66" charset="0"/>
              </a:rPr>
              <a:t>3) Выяснить , почему  большинство предметов  имеет </a:t>
            </a:r>
          </a:p>
          <a:p>
            <a:pPr>
              <a:buFont typeface="Arial" charset="0"/>
              <a:buNone/>
              <a:defRPr/>
            </a:pPr>
            <a:r>
              <a:rPr lang="ru-RU" sz="2400" dirty="0" smtClean="0">
                <a:latin typeface="Comic Sans MS" pitchFamily="66" charset="0"/>
              </a:rPr>
              <a:t>круглую форму</a:t>
            </a:r>
          </a:p>
          <a:p>
            <a:pPr>
              <a:buFont typeface="Wingdings 2" pitchFamily="18" charset="2"/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Comic Sans MS" pitchFamily="66" charset="0"/>
              </a:rPr>
              <a:t>Исследование проводил: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latin typeface="Comic Sans MS" pitchFamily="66" charset="0"/>
              </a:rPr>
              <a:t>Чикишев</a:t>
            </a:r>
            <a:r>
              <a:rPr lang="ru-RU" sz="2400" dirty="0" smtClean="0">
                <a:latin typeface="Comic Sans MS" pitchFamily="66" charset="0"/>
              </a:rPr>
              <a:t> Иван, учащийся </a:t>
            </a:r>
          </a:p>
          <a:p>
            <a:pPr>
              <a:buFont typeface="Wingdings 2" pitchFamily="18" charset="2"/>
              <a:buNone/>
            </a:pPr>
            <a:r>
              <a:rPr lang="ru-RU" sz="2400" dirty="0" smtClean="0">
                <a:latin typeface="Comic Sans MS" pitchFamily="66" charset="0"/>
              </a:rPr>
              <a:t>6 класса</a:t>
            </a:r>
            <a:endParaRPr lang="ru-RU" sz="2400" b="1" dirty="0" smtClean="0">
              <a:latin typeface="Comic Sans MS" pitchFamily="66" charset="0"/>
            </a:endParaRPr>
          </a:p>
          <a:p>
            <a:pPr>
              <a:buFont typeface="Wingdings 2" pitchFamily="18" charset="2"/>
              <a:buNone/>
            </a:pPr>
            <a:endParaRPr lang="ru-RU" dirty="0" smtClean="0">
              <a:latin typeface="Arial" pitchFamily="34" charset="0"/>
            </a:endParaRPr>
          </a:p>
          <a:p>
            <a:pPr algn="ctr">
              <a:buFont typeface="Wingdings 2" pitchFamily="18" charset="2"/>
              <a:buNone/>
            </a:pPr>
            <a:endParaRPr lang="ru-RU" dirty="0" smtClean="0">
              <a:latin typeface="Arial" pitchFamily="34" charset="0"/>
            </a:endParaRPr>
          </a:p>
          <a:p>
            <a:pPr algn="ctr">
              <a:buFont typeface="Wingdings 2" pitchFamily="18" charset="2"/>
              <a:buNone/>
            </a:pPr>
            <a:endParaRPr lang="ru-RU" dirty="0" smtClean="0">
              <a:latin typeface="Arial" pitchFamily="34" charset="0"/>
            </a:endParaRPr>
          </a:p>
          <a:p>
            <a:pPr algn="ctr">
              <a:buFont typeface="Wingdings 2" pitchFamily="18" charset="2"/>
              <a:buNone/>
            </a:pPr>
            <a:endParaRPr lang="ru-RU" dirty="0" smtClean="0">
              <a:latin typeface="Arial" pitchFamily="34" charset="0"/>
            </a:endParaRPr>
          </a:p>
          <a:p>
            <a:pPr algn="ctr">
              <a:buFont typeface="Wingdings 2" pitchFamily="18" charset="2"/>
              <a:buNone/>
            </a:pPr>
            <a:endParaRPr lang="ru-RU" dirty="0" smtClean="0">
              <a:latin typeface="Arial" pitchFamily="34" charset="0"/>
            </a:endParaRPr>
          </a:p>
          <a:p>
            <a:pPr algn="ctr">
              <a:buFont typeface="Wingdings 2" pitchFamily="18" charset="2"/>
              <a:buNone/>
            </a:pPr>
            <a:endParaRPr lang="ru-RU" dirty="0" smtClean="0">
              <a:latin typeface="Arial" pitchFamily="34" charset="0"/>
            </a:endParaRPr>
          </a:p>
        </p:txBody>
      </p:sp>
      <p:pic>
        <p:nvPicPr>
          <p:cNvPr id="7" name="Picture 4" descr="Pi_1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7584" y="5517232"/>
            <a:ext cx="1882572" cy="12245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6" descr="0_22e76_f9b2e3db_XL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03848" y="5373216"/>
            <a:ext cx="1512168" cy="1301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53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48064" y="5445224"/>
            <a:ext cx="1368152" cy="127539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0" name="Picture 7" descr="solnce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48264" y="5445224"/>
            <a:ext cx="1368152" cy="12817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616</Words>
  <Application>Microsoft Office PowerPoint</Application>
  <PresentationFormat>Экран (4:3)</PresentationFormat>
  <Paragraphs>138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Математическая мастерская 6 класс  </vt:lpstr>
      <vt:lpstr>Тема: Юные исследователи  «Занимательное и интересное  о математических объектах» </vt:lpstr>
      <vt:lpstr>Актуализация знаний</vt:lpstr>
      <vt:lpstr>Закрепление полученных знаний </vt:lpstr>
      <vt:lpstr>Тема:  Интересное и занимательное о  квадрате и прямоугольнике</vt:lpstr>
      <vt:lpstr>Тема:  Интересное о треугольнике</vt:lpstr>
      <vt:lpstr>Тема:  Классы чисел</vt:lpstr>
      <vt:lpstr>Тема:  Мистические числа</vt:lpstr>
      <vt:lpstr>Тема: Круг в нашей жизни</vt:lpstr>
      <vt:lpstr>Тема:  Праздники в мире математики</vt:lpstr>
      <vt:lpstr>Тема:  Числа - великаны</vt:lpstr>
      <vt:lpstr>Тема:  Числа правят миром</vt:lpstr>
      <vt:lpstr>Рефлексия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Математическая мастерская 6 класс  </dc:title>
  <cp:lastModifiedBy>User</cp:lastModifiedBy>
  <cp:revision>44</cp:revision>
  <dcterms:modified xsi:type="dcterms:W3CDTF">2014-11-17T18:35:08Z</dcterms:modified>
</cp:coreProperties>
</file>